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8"/>
  </p:notesMasterIdLst>
  <p:sldIdLst>
    <p:sldId id="256" r:id="rId2"/>
    <p:sldId id="338" r:id="rId3"/>
    <p:sldId id="263" r:id="rId4"/>
    <p:sldId id="258" r:id="rId5"/>
    <p:sldId id="315" r:id="rId6"/>
    <p:sldId id="366" r:id="rId7"/>
    <p:sldId id="385" r:id="rId8"/>
    <p:sldId id="367" r:id="rId9"/>
    <p:sldId id="316" r:id="rId10"/>
    <p:sldId id="386" r:id="rId11"/>
    <p:sldId id="387" r:id="rId12"/>
    <p:sldId id="388" r:id="rId13"/>
    <p:sldId id="389" r:id="rId14"/>
    <p:sldId id="390" r:id="rId15"/>
    <p:sldId id="391" r:id="rId16"/>
    <p:sldId id="392" r:id="rId17"/>
    <p:sldId id="393" r:id="rId18"/>
    <p:sldId id="394" r:id="rId19"/>
    <p:sldId id="395" r:id="rId20"/>
    <p:sldId id="396" r:id="rId21"/>
    <p:sldId id="397" r:id="rId22"/>
    <p:sldId id="398" r:id="rId23"/>
    <p:sldId id="399" r:id="rId24"/>
    <p:sldId id="268" r:id="rId25"/>
    <p:sldId id="279" r:id="rId26"/>
    <p:sldId id="400" r:id="rId27"/>
    <p:sldId id="401" r:id="rId28"/>
    <p:sldId id="402" r:id="rId29"/>
    <p:sldId id="375" r:id="rId30"/>
    <p:sldId id="403" r:id="rId31"/>
    <p:sldId id="376" r:id="rId32"/>
    <p:sldId id="404" r:id="rId33"/>
    <p:sldId id="405" r:id="rId34"/>
    <p:sldId id="406" r:id="rId35"/>
    <p:sldId id="407" r:id="rId36"/>
    <p:sldId id="314" r:id="rId37"/>
  </p:sldIdLst>
  <p:sldSz cx="9144000" cy="6858000" type="screen4x3"/>
  <p:notesSz cx="6858000" cy="9144000"/>
  <p:embeddedFontLst>
    <p:embeddedFont>
      <p:font typeface="Roboto Condensed" panose="020B0604020202020204" charset="0"/>
      <p:regular r:id="rId39"/>
      <p:bold r:id="rId40"/>
      <p:italic r:id="rId41"/>
      <p:boldItalic r:id="rId42"/>
    </p:embeddedFont>
    <p:embeddedFont>
      <p:font typeface="Bebas Neue" panose="020B0604020202020204" charset="0"/>
      <p:regular r:id="rId43"/>
    </p:embeddedFont>
    <p:embeddedFont>
      <p:font typeface="Calibri" panose="020F0502020204030204" pitchFamily="34" charset="0"/>
      <p:regular r:id="rId44"/>
      <p:bold r:id="rId45"/>
      <p:italic r:id="rId46"/>
      <p:boldItalic r:id="rId47"/>
    </p:embeddedFont>
    <p:embeddedFont>
      <p:font typeface="Roboto Mono" panose="020B0604020202020204" charset="0"/>
      <p:regular r:id="rId48"/>
      <p:bold r:id="rId49"/>
      <p:italic r:id="rId50"/>
      <p:boldItalic r:id="rId51"/>
    </p:embeddedFont>
    <p:embeddedFont>
      <p:font typeface="Arial Unicode MS" panose="020B0604020202020204" pitchFamily="34" charset="-128"/>
      <p:regular r:id="rId52"/>
    </p:embeddedFont>
    <p:embeddedFont>
      <p:font typeface="Franklin Gothic" panose="020B0604020202020204" charset="0"/>
      <p:regular r:id="rId53"/>
      <p:bold r:id="rId54"/>
      <p:italic r:id="rId55"/>
      <p:boldItalic r:id="rId56"/>
    </p:embeddedFont>
    <p:embeddedFont>
      <p:font typeface="Arial Black" panose="020B0A04020102020204" pitchFamily="34" charset="0"/>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DE"/>
    <a:srgbClr val="800080"/>
    <a:srgbClr val="9933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1633" autoAdjust="0"/>
  </p:normalViewPr>
  <p:slideViewPr>
    <p:cSldViewPr snapToGrid="0" snapToObjects="1">
      <p:cViewPr varScale="1">
        <p:scale>
          <a:sx n="61" d="100"/>
          <a:sy n="61" d="100"/>
        </p:scale>
        <p:origin x="1626"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9570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Operador UNION ALL</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El operador UNION ALL obtiene todas las filas seleccionadas por todas las consultas INCLUYENDO todas la duplicadas: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El número de columnas y tipo de datos deben ser idénticos en todas las sentencias SELECT usadas en las consultas.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Los nombres de las columnas no necesitan ser idénticas.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La UNION ALL opera sobre todas las columnas inicialmente seleccionadas.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A diferencia del operador UNION,  con el operador UNION ALL las filas duplicadas no son eliminadas y el resultado no es ordenado por defecto.</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La palabra reservada DISTINCT no puede ser usada</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1836644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Operador UNION ALL</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El ejemplo usa el operador UNION ALL para obtener información de las tablas emp_sal_12000 y emp_depto90. Si un empleado se encuentra en ambas tablas, la fila se muestra dos veces, que es el caso de los empleados 100, 101, y 102.  Las filas de la tabla emp_sal_12000 son las primeras que se muestran en el resultado final, y las filas de la tabla emp_depto90 se muestran al final.</a:t>
            </a:r>
            <a:endParaRPr kumimoji="0" lang="es-MX" sz="12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2845925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Operador UNION ALL</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El ejemplo muestra la identificación del empleado y salario de los empleados que existen en las tablas emp_depto_100 y emp_sal_12000. El operador UNION ALL hace que las filas repetidas en ambas tablas se muestren dos veces. Por esta razón el empleado 108 aparece dos veces, una por cada tabla.  A la segunda sentencia se le asignó alias a cada columna de la cláusula SELECT. Sin embargo, el resultado se muestra con los nombres de columnas de la primera sentencia y de esa forma también se efectúa el ordenamiento.</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Las filas de la tabla emp_depto_100 son las primeras que se muestran y las filas de la tabla emp_sal_12000 se muestran al final</a:t>
            </a: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1784177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Operador UNION ALL</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Ahora, en la sentencia del ejemplo se usan las tablas emp_sal_12000, emp_depto90 y emp_depto100. El resultado de las tres sentencias se unen con el operador SET UNION ALL para mostrar la información de las tres tablas Si un empleado se encuentra en más de una tabla se muestra en forma repetida como son los empleados 100, 101, 102 y 108. El orden en que se muestran las filas corresponde al mismo orden que las sentencias SELECT están escritas.</a:t>
            </a:r>
            <a:endParaRPr kumimoji="0" lang="es-MX" sz="12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766825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Operador </a:t>
            </a:r>
            <a:r>
              <a:rPr kumimoji="0" lang="es-CL" sz="1200" b="1" i="0" u="none" strike="noStrike" kern="1200" cap="none" spc="0" normalizeH="0" baseline="0" noProof="0" dirty="0">
                <a:ln>
                  <a:noFill/>
                </a:ln>
                <a:solidFill>
                  <a:prstClr val="black"/>
                </a:solidFill>
                <a:effectLst/>
                <a:uLnTx/>
                <a:uFillTx/>
                <a:latin typeface="Calibri"/>
                <a:ea typeface="+mn-ea"/>
                <a:cs typeface="+mn-cs"/>
              </a:rPr>
              <a:t>INTERSECT</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El operador INTERSECT permite obtener todas las filas que se repiten en todas las consultas: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El número de columnas y tipos de datos de las columnas seleccionadas en la primera sentencia SELECT deben ser idénticos en todas las sentencias SELECT usadas en la consulta.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El nombre de las columnas no necesita ser idéntico.</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Invertir el orden de las tablas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intersectadas</a:t>
            </a:r>
            <a:r>
              <a:rPr kumimoji="0" lang="es-CL" sz="1200" b="0" i="0" u="none" strike="noStrike" kern="1200" cap="none" spc="0" normalizeH="0" baseline="0" noProof="0" dirty="0">
                <a:ln>
                  <a:noFill/>
                </a:ln>
                <a:solidFill>
                  <a:prstClr val="black"/>
                </a:solidFill>
                <a:effectLst/>
                <a:uLnTx/>
                <a:uFillTx/>
                <a:latin typeface="Calibri"/>
                <a:ea typeface="+mn-ea"/>
                <a:cs typeface="+mn-cs"/>
              </a:rPr>
              <a:t> no modifica el resultado.</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INTERSECT no ignora los valores NULOS.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Los datos se orden por defecto por las columnas de la primera sentencia SELECT. </a:t>
            </a: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MX" sz="1200" b="1"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909941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Operador </a:t>
            </a:r>
            <a:r>
              <a:rPr kumimoji="0" lang="es-CL" sz="1200" b="1" i="0" u="none" strike="noStrike" kern="1200" cap="none" spc="0" normalizeH="0" baseline="0" noProof="0" dirty="0">
                <a:ln>
                  <a:noFill/>
                </a:ln>
                <a:solidFill>
                  <a:prstClr val="black"/>
                </a:solidFill>
                <a:effectLst/>
                <a:uLnTx/>
                <a:uFillTx/>
                <a:latin typeface="Calibri"/>
                <a:ea typeface="+mn-ea"/>
                <a:cs typeface="+mn-cs"/>
              </a:rPr>
              <a:t>INTERSECT</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ejemplo se usa el operador SET INTERSECT para mostrar los valores de las columnas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employee_id</a:t>
            </a:r>
            <a:r>
              <a:rPr kumimoji="0" lang="es-CL" sz="1200" b="0" i="0" u="none" strike="noStrike" kern="1200" cap="none" spc="0" normalizeH="0" baseline="0" noProof="0" dirty="0">
                <a:ln>
                  <a:noFill/>
                </a:ln>
                <a:solidFill>
                  <a:prstClr val="black"/>
                </a:solidFill>
                <a:effectLst/>
                <a:uLnTx/>
                <a:uFillTx/>
                <a:latin typeface="Calibri"/>
                <a:ea typeface="+mn-ea"/>
                <a:cs typeface="+mn-cs"/>
              </a:rPr>
              <a:t>,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salary</a:t>
            </a:r>
            <a:r>
              <a:rPr kumimoji="0" lang="es-CL" sz="1200" b="0" i="0" u="none" strike="noStrike" kern="1200" cap="none" spc="0" normalizeH="0" baseline="0" noProof="0" dirty="0">
                <a:ln>
                  <a:noFill/>
                </a:ln>
                <a:solidFill>
                  <a:prstClr val="black"/>
                </a:solidFill>
                <a:effectLst/>
                <a:uLnTx/>
                <a:uFillTx/>
                <a:latin typeface="Calibri"/>
                <a:ea typeface="+mn-ea"/>
                <a:cs typeface="+mn-cs"/>
              </a:rPr>
              <a:t> y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department_id</a:t>
            </a:r>
            <a:r>
              <a:rPr kumimoji="0" lang="es-CL" sz="1200" b="0" i="0" u="none" strike="noStrike" kern="1200" cap="none" spc="0" normalizeH="0" baseline="0" noProof="0" dirty="0">
                <a:ln>
                  <a:noFill/>
                </a:ln>
                <a:solidFill>
                  <a:prstClr val="black"/>
                </a:solidFill>
                <a:effectLst/>
                <a:uLnTx/>
                <a:uFillTx/>
                <a:latin typeface="Calibri"/>
                <a:ea typeface="+mn-ea"/>
                <a:cs typeface="+mn-cs"/>
              </a:rPr>
              <a:t> que existen en la tabla emp_sal_12000 y emp_depto90. En este caso, son 3 las filas que poseen los mismos valores para las tres columnas en ambas tablas. Esto corresponde a los empleados 100, 101 y 102. </a:t>
            </a: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MX" sz="1200" b="1"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858504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Operador </a:t>
            </a:r>
            <a:r>
              <a:rPr kumimoji="0" lang="es-CL" sz="1200" b="1" i="0" u="none" strike="noStrike" kern="1200" cap="none" spc="0" normalizeH="0" baseline="0" noProof="0" dirty="0">
                <a:ln>
                  <a:noFill/>
                </a:ln>
                <a:solidFill>
                  <a:prstClr val="black"/>
                </a:solidFill>
                <a:effectLst/>
                <a:uLnTx/>
                <a:uFillTx/>
                <a:latin typeface="Calibri"/>
                <a:ea typeface="+mn-ea"/>
                <a:cs typeface="+mn-cs"/>
              </a:rPr>
              <a:t>INTERSECT</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Se debe recordar, que todos los operadores SET comparan los valores de todas las columnas de la primera sentencia con los valores de todas las columnas de la segunda sentencia.</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la sentencia del ejemplo se muestra a los empleados que existan en las tablas emp_sal_12000 y emp_depto_100, que en este caso es el empleado 108. </a:t>
            </a: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MX" sz="1200" b="1"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978409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Operador INTERSECT</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ejemplo se usan las tablas emp_sal_12000, emp_depto90 y emp_depto100 para buscar los empleados (con todos los valores seleccionados) que existen en las tres tablas.  Como no hay ninguna coincidencia en las tres tablas, la sentencia no muestra filas como resultado. </a:t>
            </a:r>
            <a:endParaRPr kumimoji="0" lang="es-MX" sz="12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MX" sz="1200" b="1"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335328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Operador </a:t>
            </a:r>
            <a:r>
              <a:rPr kumimoji="0" lang="es-CL" sz="1200" b="1" i="0" u="none" strike="noStrike" kern="1200" cap="none" spc="0" normalizeH="0" baseline="0" noProof="0" dirty="0">
                <a:ln>
                  <a:noFill/>
                </a:ln>
                <a:solidFill>
                  <a:prstClr val="black"/>
                </a:solidFill>
                <a:effectLst/>
                <a:uLnTx/>
                <a:uFillTx/>
                <a:latin typeface="Calibri"/>
                <a:ea typeface="+mn-ea"/>
                <a:cs typeface="+mn-cs"/>
              </a:rPr>
              <a:t>MINUS</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El operador MINUS permite obtener las filas de la primera consulta que NO se encuentran en la segunda consulta incluyendo los valores nulos (la primera sentencia SELECT MENOS la segunda sentencia SELECT). La información también se muestra ordenada.</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El número de columnas y tipos de datos de las columnas de la sentencia SELECT inicial deben ser idénticas en todas las sentencias SELECT usadas en la consulta.</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Los nombres de las columnas no necesitan ser idénticas.</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Invertir el orden de las tablas modifica el resultado.</a:t>
            </a: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MX" sz="1200" b="1"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737017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Operador </a:t>
            </a:r>
            <a:r>
              <a:rPr kumimoji="0" lang="es-CL" sz="1200" b="1" i="0" u="none" strike="noStrike" kern="1200" cap="none" spc="0" normalizeH="0" baseline="0" noProof="0" dirty="0">
                <a:ln>
                  <a:noFill/>
                </a:ln>
                <a:solidFill>
                  <a:prstClr val="black"/>
                </a:solidFill>
                <a:effectLst/>
                <a:uLnTx/>
                <a:uFillTx/>
                <a:latin typeface="Calibri"/>
                <a:ea typeface="+mn-ea"/>
                <a:cs typeface="+mn-cs"/>
              </a:rPr>
              <a:t>MINUS</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El operador MINUS permite obtener las filas de la primera consulta que NO se encuentran en la segunda consulta incluyendo los valores nulos (la primera sentencia SELECT MENOS la segunda sentencia SELECT). La información también se muestra ordenada.</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El número de columnas y tipos de datos de las columnas de la sentencia SELECT inicial deben ser idénticas en todas las sentencias SELECT usadas en la consulta.</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Los nombres de las columnas no necesitan ser idénticas.</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Invertir el orden de las tablas modifica el resultado.</a:t>
            </a: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MX" sz="1200" b="1"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747080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781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Operador MINUS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La sentencia muestra a los empleados que existen en la tabla emp_depto._100 y que NO existen en la tabla emp_sal_12000. Por eso el empleado 108 no aparece en el resultado ya que existe en ambas tablas.</a:t>
            </a: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MX" sz="1200" b="1"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222033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Operador MINUS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ejemplo se muestra a los empleados que existen en la tabla emp_sal_12000 y que NO existen en la tabla emp_depto_90 y tampoco existen en la tabla emp_depto_100. Como los empleados 100, 101 y 102 existen tanto en la tabla emp_sal_12000 como en la tabla emp_depto_90 no aparecen en el resultado. Sucede lo mismo para el empleado 108 que existen en la tabla emp_sal_12000 y tabla emp_depto_100. </a:t>
            </a: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MX" sz="1200" b="1"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838170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207011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Combinando el Uso de los diferentes Operadores SET </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Cuando se unen más de dos sentencias usando operadores SET, éstas se ejecutan secuencialmente. El resultado de las dos primeras sentencias es lo que se compara con la tercera sentencia y así sucesivamente. Para cambiar o forzar a que dos sentencias se ejecuten en un orden definido se debe usar paréntesis.</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ejemplo, las primeras 2 sentencias son las que se ejecutan primera y el resultado es comparado con lo que retorna la tercera sentencia.  Por lo tanto, primero se obtiene los empleados que existen en la tabla EMPLOYEES con salario superior a 10000 dólares y que NO existen en la tabla JOB_HISTORY. Los empleados obtenidos en la primera combinación se comparan con los empleados que poseen un salario mayor a o igual al salario máximo y se muestra el empleado que existe en ambos resultados. En este caso es el empleado 100. </a:t>
            </a:r>
            <a:endParaRPr kumimoji="0" lang="es-MX" sz="12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1947518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Arial"/>
                <a:cs typeface="Arial"/>
                <a:sym typeface="Arial"/>
              </a:rPr>
              <a:t>Combinando el Uso de los diferentes Operadores SET </a:t>
            </a:r>
            <a:r>
              <a:rPr kumimoji="0" lang="es-CL" sz="1200" b="1" i="0" u="none" strike="noStrike" kern="1200" cap="none" spc="0" normalizeH="0" baseline="0" noProof="0" dirty="0">
                <a:ln>
                  <a:noFill/>
                </a:ln>
                <a:solidFill>
                  <a:prstClr val="black"/>
                </a:solidFill>
                <a:effectLst/>
                <a:uLnTx/>
                <a:uFillTx/>
                <a:latin typeface="Calibri"/>
                <a:ea typeface="+mn-ea"/>
                <a:cs typeface="+mn-cs"/>
              </a:rPr>
              <a:t> </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En el ejemplo, la sentencia 1 obtiene a los empleados que existen en la tabla EMPLOYEES y que poseen un salario mayor a 10000 dólares. La sentencia 2 obtiene a los empleados que existen en la tabla JOB_HISTORY y los empleados que existen en la tabla EMPLOYEES que poseen un salario mayor o igual al máximo salario.  El resultado será entonces, los empleados que retornó la sentencia 1 y que no existen en las filas retornadas por la sentencia 2.</a:t>
            </a:r>
            <a:endParaRPr kumimoji="0" lang="es-MX" sz="12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3488371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Arial"/>
                <a:cs typeface="Arial"/>
                <a:sym typeface="Arial"/>
              </a:rPr>
              <a:t>Combinando el Uso de los diferentes Operadores SET </a:t>
            </a:r>
            <a:r>
              <a:rPr kumimoji="0" lang="es-CL" sz="1200" b="1" i="0" u="none" strike="noStrike" kern="1200" cap="none" spc="0" normalizeH="0" baseline="0" noProof="0" dirty="0">
                <a:ln>
                  <a:noFill/>
                </a:ln>
                <a:solidFill>
                  <a:prstClr val="black"/>
                </a:solidFill>
                <a:effectLst/>
                <a:uLnTx/>
                <a:uFillTx/>
                <a:latin typeface="Calibri"/>
                <a:ea typeface="+mn-ea"/>
                <a:cs typeface="+mn-cs"/>
              </a:rPr>
              <a:t> </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El ejemplo combina el uso de dos operadores SET en forma simultánea. La primera sentencia, con el operador INTERSECT, retorna a los empleados 100, 101 y 102 que son los que se repiten en las tablas emp_sal_12000 y emp_depto._90. Ese resultado, con el operador UNION, los une a los empleados existentes en la tabla emp_depto_100 que son los empleados 108, 109, 110, 111, 112 y 113.</a:t>
            </a:r>
            <a:endParaRPr kumimoji="0" lang="es-MX" sz="12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1161237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Combinando el Uso de los diferentes Operadores SET </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 sentencia del ejemplo obtiene a los empleados que existen en la tabla emp_sal_12000 unidos a los empleados que se repiten en las tablas emp_depto_90 y emp_depto_100. Las sentencias que usan el operador SET INTERSECT están entre paréntesis, por lo tanto, el resultado de ellas es lo que se una a la primera sentencia. </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 operación de INTERSECT no retorna filas, por lo tanto, se muestran sólo las filas que existen en la tabla emp_sal_12000. </a:t>
            </a:r>
            <a:endParaRPr kumimoji="0" lang="es-MX" sz="12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2976404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Coincidencia de las Sentencias SELECT</a:t>
            </a:r>
            <a:endParaRPr kumimoji="0" lang="es-CL" sz="1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Como las expresiones en las listas SELECT de las consultas deben coincidir en número., si las columnas no existen en una u otra tabla, se pueden usar columnas ficticias o funciones de conversión de datos para cumplir con esta regla cumplir con esta regla.</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Las tablas EMPLOYEES y JOB_HISTORY tienen varias columnas en común (por ejemplo, EMPLOYEE_ID, JOB_ID y DEPARTMENT_ID). Pero ¿Qué ocurre si desea que la consulta muestre la identificación del empleado, la identificación del trabajo y el salario utilizando el operador de UNION, considerando que el salario existe solo en la tabla EMPLOYEES? </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ejemplo, en las tablas EMPLOYEES y JOB_HISTORY coinciden las columnas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employee_id</a:t>
            </a:r>
            <a:r>
              <a:rPr kumimoji="0" lang="es-CL" sz="1200" b="0" i="0" u="none" strike="noStrike" kern="1200" cap="none" spc="0" normalizeH="0" baseline="0" noProof="0" dirty="0">
                <a:ln>
                  <a:noFill/>
                </a:ln>
                <a:solidFill>
                  <a:prstClr val="black"/>
                </a:solidFill>
                <a:effectLst/>
                <a:uLnTx/>
                <a:uFillTx/>
                <a:latin typeface="Calibri"/>
                <a:ea typeface="+mn-ea"/>
                <a:cs typeface="+mn-cs"/>
              </a:rPr>
              <a:t> y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job_id</a:t>
            </a:r>
            <a:r>
              <a:rPr kumimoji="0" lang="es-CL" sz="1200" b="0" i="0" u="none" strike="noStrike" kern="1200" cap="none" spc="0" normalizeH="0" baseline="0" noProof="0" dirty="0">
                <a:ln>
                  <a:noFill/>
                </a:ln>
                <a:solidFill>
                  <a:prstClr val="black"/>
                </a:solidFill>
                <a:effectLst/>
                <a:uLnTx/>
                <a:uFillTx/>
                <a:latin typeface="Calibri"/>
                <a:ea typeface="+mn-ea"/>
                <a:cs typeface="+mn-cs"/>
              </a:rPr>
              <a:t>, pero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salary</a:t>
            </a:r>
            <a:r>
              <a:rPr kumimoji="0" lang="es-CL" sz="1200" b="0" i="0" u="none" strike="noStrike" kern="1200" cap="none" spc="0" normalizeH="0" baseline="0" noProof="0" dirty="0">
                <a:ln>
                  <a:noFill/>
                </a:ln>
                <a:solidFill>
                  <a:prstClr val="black"/>
                </a:solidFill>
                <a:effectLst/>
                <a:uLnTx/>
                <a:uFillTx/>
                <a:latin typeface="Calibri"/>
                <a:ea typeface="+mn-ea"/>
                <a:cs typeface="+mn-cs"/>
              </a:rPr>
              <a:t> sólo existe en la tabla EMPLOYEES. Por esta razón, se agrega un valor literal de 0 a la segunda sentencia para hacer coincidir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salary</a:t>
            </a:r>
            <a:r>
              <a:rPr kumimoji="0" lang="es-CL" sz="1200" b="0" i="0" u="none" strike="noStrike" kern="1200" cap="none" spc="0" normalizeH="0" baseline="0" noProof="0" dirty="0">
                <a:ln>
                  <a:noFill/>
                </a:ln>
                <a:solidFill>
                  <a:prstClr val="black"/>
                </a:solidFill>
                <a:effectLst/>
                <a:uLnTx/>
                <a:uFillTx/>
                <a:latin typeface="Calibri"/>
                <a:ea typeface="+mn-ea"/>
                <a:cs typeface="+mn-cs"/>
              </a:rPr>
              <a:t> (numérica) de la primera sentencia. </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resultado, cada fila que corresponde la JOB_HISTORY contiene un 0 en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salary</a:t>
            </a:r>
            <a:r>
              <a:rPr kumimoji="0" lang="es-CL" sz="1200" b="0" i="0" u="none" strike="noStrike" kern="1200" cap="none" spc="0" normalizeH="0" baseline="0" noProof="0" dirty="0">
                <a:ln>
                  <a:noFill/>
                </a:ln>
                <a:solidFill>
                  <a:prstClr val="black"/>
                </a:solidFill>
                <a:effectLst/>
                <a:uLnTx/>
                <a:uFillTx/>
                <a:latin typeface="Calibri"/>
                <a:ea typeface="+mn-ea"/>
                <a:cs typeface="+mn-cs"/>
              </a:rPr>
              <a:t>. </a:t>
            </a:r>
            <a:endParaRPr kumimoji="0" lang="es-MX" sz="12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es-CL" sz="1200" b="1" i="0" u="none" strike="noStrike" cap="none" normalizeH="0" baseline="0" dirty="0">
              <a:ln>
                <a:noFill/>
              </a:ln>
              <a:solidFill>
                <a:schemeClr val="tx1"/>
              </a:solidFill>
              <a:effectLst/>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40195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Coincidencia de las Sentencias SELECT</a:t>
            </a:r>
            <a:endParaRPr kumimoji="0" lang="es-CL" sz="1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En el ejemplo, se desea mostrar el nombre de la tabla que se usa para obtener los datos de los empleados. Esta es una columna ficticia y ambas sentencias la deben tener para que coincida el número de columnas. Además de esto, ambas deben ser del mismo tipo de dato.</a:t>
            </a:r>
          </a:p>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es-CL" sz="1200" b="1" i="0" u="none" strike="noStrike" cap="none" normalizeH="0" baseline="0" dirty="0">
              <a:ln>
                <a:noFill/>
              </a:ln>
              <a:solidFill>
                <a:schemeClr val="tx1"/>
              </a:solidFill>
              <a:effectLst/>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1281553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Cláusula ORDER BY usando Operadores SET</a:t>
            </a: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Si se desea usar la cláusula ORDER BY en sentencias que usan operadores SET se deben tener presente las siguientes consideraciones:</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 cláusula ORDER BY sólo se puede usar una vez en una consulta compuesta. Si se usa, la cláusula ORDER BY se debe colocar al final de la consulta. </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 cláusula ORDER BY acepta el nombre de columna o un alias. </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Por defecto, el resultado se ordena en orden ascendente en la primera columna de la primera consulta SELECT.</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 cláusula ORDER BY no reconoce los nombres de columnas de la segunda consulta SELECT. </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Para evitar confusiones sobre los nombres de columna, es una práctica común para ORDER BY indicar las posiciones de las columnas por las cuales se quiere ordenar. </a:t>
            </a: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defRPr/>
            </a:pPr>
            <a:endParaRPr kumimoji="0" lang="es-CL" sz="1200" b="1" i="0" u="none" strike="noStrike" cap="none" normalizeH="0" baseline="0" dirty="0">
              <a:ln>
                <a:noFill/>
              </a:ln>
              <a:solidFill>
                <a:schemeClr val="tx1"/>
              </a:solidFill>
              <a:effectLst/>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1487572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Operadores SET</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Los operadores set o de conjunto combinan el resultado de dos o más consultas en un solo resultado. Las consultas que contienen operadores SET son llamadas consultas compuestas.</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Todos los operadores set tienen igual precedencia. Si una sentencia SQL contienen múltiples operadores set, el servidor Oracle evalúa desde izquierda (desde arriba) a derecha (hacia abajo). </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Las expresiones en las sentencias SELECT deben coincidir en números. </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El tipo de datos de las columnas de las segunda consulta deben coincidir con las columnas que se comparan de la primera consulta. </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Se puede hacer uso de los paréntesis para especificar un orden explicito de evaluación.</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La cláusula ORDER BY se debe usar al final de la sentencia.</a:t>
            </a:r>
            <a:endParaRPr kumimoji="0" lang="es-CL" sz="1200" b="0" i="0" u="none" strike="noStrike" kern="1200" cap="none" spc="0" normalizeH="0" baseline="0" noProof="0" dirty="0">
              <a:ln>
                <a:noFill/>
              </a:ln>
              <a:solidFill>
                <a:prstClr val="black"/>
              </a:solidFill>
              <a:effectLst/>
              <a:uLnTx/>
              <a:uFillTx/>
              <a:latin typeface="Calibri"/>
              <a:ea typeface="+mn-ea"/>
              <a:cs typeface="+mn-cs"/>
            </a:endParaRPr>
          </a:p>
          <a:p>
            <a:pPr marL="0" indent="0" algn="just" eaLnBrk="1" hangingPunct="1">
              <a:lnSpc>
                <a:spcPct val="90000"/>
              </a:lnSpc>
              <a:buFont typeface="Arial" panose="020B0604020202020204" pitchFamily="34" charset="0"/>
              <a:buNone/>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90000"/>
              </a:lnSpc>
              <a:buFont typeface="Arial" panose="020B0604020202020204" pitchFamily="34" charset="0"/>
              <a:buNone/>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41330683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auto" latinLnBrk="0" hangingPunct="0">
              <a:lnSpc>
                <a:spcPct val="100000"/>
              </a:lnSpc>
              <a:spcBef>
                <a:spcPct val="30000"/>
              </a:spcBef>
              <a:spcAft>
                <a:spcPts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Cláusula ORDER BY usando Operadores SET</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ejemplo, primero se crea la tabla EMPLEADOS con los nombres de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id_empleado</a:t>
            </a:r>
            <a:r>
              <a:rPr kumimoji="0" lang="es-CL" sz="1200" b="0" i="0" u="none" strike="noStrike" kern="1200" cap="none" spc="0" normalizeH="0" baseline="0" noProof="0" dirty="0">
                <a:ln>
                  <a:noFill/>
                </a:ln>
                <a:solidFill>
                  <a:prstClr val="black"/>
                </a:solidFill>
                <a:effectLst/>
                <a:uLnTx/>
                <a:uFillTx/>
                <a:latin typeface="Calibri"/>
                <a:ea typeface="+mn-ea"/>
                <a:cs typeface="+mn-cs"/>
              </a:rPr>
              <a:t>, salario,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id_depto</a:t>
            </a:r>
            <a:r>
              <a:rPr kumimoji="0" lang="es-CL" sz="1200" b="0" i="0" u="none" strike="noStrike" kern="1200" cap="none" spc="0" normalizeH="0" baseline="0" noProof="0" dirty="0">
                <a:ln>
                  <a:noFill/>
                </a:ln>
                <a:solidFill>
                  <a:prstClr val="black"/>
                </a:solidFill>
                <a:effectLst/>
                <a:uLnTx/>
                <a:uFillTx/>
                <a:latin typeface="Calibri"/>
                <a:ea typeface="+mn-ea"/>
                <a:cs typeface="+mn-cs"/>
              </a:rPr>
              <a:t> (que son los alias de la sentencia SELECT) y con las filas que retorne la sentencia SELECT, que en este caso es la identificación del empleado, salario e identificación del departamento de los empleados que posean un salario mayor o igual a 10000.</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Posteriormente, se trata de obtener información de los empleados que existen en la tabla EMPLOYEES y que no se encuentran en la tabla EMPLEADOS. La información se ordena por la columna salario de la tabla EMPLEADOS. Esta sentencia genera un error debido a que en una consulta compuesta sólo se puede efectuar un ordenamiento por las columnas de la primera sentencia. Además, las columnas en la cláusula ORDER BY no pueden usar alias de tablas</a:t>
            </a:r>
            <a:endPar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defRPr/>
            </a:pPr>
            <a:endParaRPr kumimoji="0" lang="es-CL" sz="1200" b="1" i="0" u="none" strike="noStrike" cap="none" normalizeH="0" baseline="0" dirty="0">
              <a:ln>
                <a:noFill/>
              </a:ln>
              <a:solidFill>
                <a:schemeClr val="tx1"/>
              </a:solidFill>
              <a:effectLst/>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32748511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auto" latinLnBrk="0" hangingPunct="0">
              <a:lnSpc>
                <a:spcPct val="100000"/>
              </a:lnSpc>
              <a:spcBef>
                <a:spcPct val="30000"/>
              </a:spcBef>
              <a:spcAft>
                <a:spcPts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Cláusula ORDER BY usando Operadores SET</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En el ejemplo, la sentencia obtiene la </a:t>
            </a:r>
            <a:r>
              <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rPr>
              <a:t>información de los empleados que existen en la tabla EMPLOYEES y que no se encuentran en la tabla EMPLEADO. La información se visualiza ordena en forma ascendente por el salario de los empleados</a:t>
            </a:r>
          </a:p>
          <a:p>
            <a:pPr marL="0" marR="0" lvl="0" indent="0" algn="l" defTabSz="914400" rtl="0" eaLnBrk="0" fontAlgn="auto" latinLnBrk="0" hangingPunct="0">
              <a:lnSpc>
                <a:spcPct val="100000"/>
              </a:lnSpc>
              <a:spcBef>
                <a:spcPct val="30000"/>
              </a:spcBef>
              <a:spcAft>
                <a:spcPts val="0"/>
              </a:spcAft>
              <a:buClrTx/>
              <a:buSzTx/>
              <a:buFontTx/>
              <a:buNone/>
              <a:tabLst/>
              <a:defRPr/>
            </a:pPr>
            <a:endPar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148122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auto" latinLnBrk="0" hangingPunct="0">
              <a:lnSpc>
                <a:spcPct val="100000"/>
              </a:lnSpc>
              <a:spcBef>
                <a:spcPct val="30000"/>
              </a:spcBef>
              <a:spcAft>
                <a:spcPts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Cláusula ORDER BY usando Operadores SET</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mn-cs"/>
              </a:rPr>
              <a:t>En el primera sentencia de ejemplo, se desea obtener información de los empleados que existen en la tabla EMPLOYEES y que no se encuentran en la tabla EMPLEADOS. La información se ordena por la columna </a:t>
            </a:r>
            <a:r>
              <a:rPr kumimoji="0" lang="es-MX" sz="1200" b="0" i="0" u="none" strike="noStrike" kern="1200" cap="none" spc="0" normalizeH="0" baseline="0" noProof="0" dirty="0" err="1">
                <a:ln>
                  <a:noFill/>
                </a:ln>
                <a:solidFill>
                  <a:prstClr val="black"/>
                </a:solidFill>
                <a:effectLst/>
                <a:uLnTx/>
                <a:uFillTx/>
                <a:latin typeface="Calibri"/>
                <a:ea typeface="+mn-ea"/>
                <a:cs typeface="+mn-cs"/>
              </a:rPr>
              <a:t>salary</a:t>
            </a:r>
            <a:r>
              <a:rPr kumimoji="0" lang="es-MX" sz="1200" b="0" i="0" u="none" strike="noStrike" kern="1200" cap="none" spc="0" normalizeH="0" baseline="0" noProof="0" dirty="0">
                <a:ln>
                  <a:noFill/>
                </a:ln>
                <a:solidFill>
                  <a:prstClr val="black"/>
                </a:solidFill>
                <a:effectLst/>
                <a:uLnTx/>
                <a:uFillTx/>
                <a:latin typeface="Calibri"/>
                <a:ea typeface="+mn-ea"/>
                <a:cs typeface="+mn-cs"/>
              </a:rPr>
              <a:t> de la tabla EMPLOYEES. Sin embargo, la sentencia genera un error. Esto se debe a que a la columna </a:t>
            </a:r>
            <a:r>
              <a:rPr kumimoji="0" lang="es-MX" sz="1200" b="0" i="0" u="none" strike="noStrike" kern="1200" cap="none" spc="0" normalizeH="0" baseline="0" noProof="0" dirty="0" err="1">
                <a:ln>
                  <a:noFill/>
                </a:ln>
                <a:solidFill>
                  <a:prstClr val="black"/>
                </a:solidFill>
                <a:effectLst/>
                <a:uLnTx/>
                <a:uFillTx/>
                <a:latin typeface="Calibri"/>
                <a:ea typeface="+mn-ea"/>
                <a:cs typeface="+mn-cs"/>
              </a:rPr>
              <a:t>salary</a:t>
            </a:r>
            <a:r>
              <a:rPr kumimoji="0" lang="es-MX" sz="1200" b="0" i="0" u="none" strike="noStrike" kern="1200" cap="none" spc="0" normalizeH="0" baseline="0" noProof="0" dirty="0">
                <a:ln>
                  <a:noFill/>
                </a:ln>
                <a:solidFill>
                  <a:prstClr val="black"/>
                </a:solidFill>
                <a:effectLst/>
                <a:uLnTx/>
                <a:uFillTx/>
                <a:latin typeface="Calibri"/>
                <a:ea typeface="+mn-ea"/>
                <a:cs typeface="+mn-cs"/>
              </a:rPr>
              <a:t> se le asignó el alias “SALARIO EMPLEADO”, por lo tanto, la cláusula ORDER BY no reconoce la columna </a:t>
            </a:r>
            <a:r>
              <a:rPr kumimoji="0" lang="es-MX" sz="1200" b="0" i="0" u="none" strike="noStrike" kern="1200" cap="none" spc="0" normalizeH="0" baseline="0" noProof="0" dirty="0" err="1">
                <a:ln>
                  <a:noFill/>
                </a:ln>
                <a:solidFill>
                  <a:prstClr val="black"/>
                </a:solidFill>
                <a:effectLst/>
                <a:uLnTx/>
                <a:uFillTx/>
                <a:latin typeface="Calibri"/>
                <a:ea typeface="+mn-ea"/>
                <a:cs typeface="+mn-cs"/>
              </a:rPr>
              <a:t>salary</a:t>
            </a:r>
            <a:r>
              <a:rPr kumimoji="0" lang="es-MX" sz="1200" b="0" i="0" u="none" strike="noStrike" kern="1200" cap="none" spc="0" normalizeH="0" baseline="0" noProof="0" dirty="0">
                <a:ln>
                  <a:noFill/>
                </a:ln>
                <a:solidFill>
                  <a:prstClr val="black"/>
                </a:solidFill>
                <a:effectLst/>
                <a:uLnTx/>
                <a:uFillTx/>
                <a:latin typeface="Calibri"/>
                <a:ea typeface="+mn-ea"/>
                <a:cs typeface="+mn-cs"/>
              </a:rPr>
              <a:t> en la primera sentencia.</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mn-cs"/>
              </a:rPr>
              <a:t>En la segunda sentencia del ejemplo, p</a:t>
            </a:r>
            <a:r>
              <a:rPr lang="es-MX" sz="1200" b="0" i="0" u="none" strike="noStrike" cap="none" dirty="0">
                <a:solidFill>
                  <a:srgbClr val="000000"/>
                </a:solidFill>
                <a:latin typeface="Arial"/>
                <a:ea typeface="Arial"/>
                <a:cs typeface="Arial" pitchFamily="34" charset="0"/>
                <a:sym typeface="Arial"/>
              </a:rPr>
              <a:t>ara corregir</a:t>
            </a:r>
            <a:r>
              <a:rPr lang="es-MX" sz="1200" b="0" i="0" u="none" strike="noStrike" cap="none" baseline="0" dirty="0">
                <a:solidFill>
                  <a:srgbClr val="000000"/>
                </a:solidFill>
                <a:latin typeface="Arial"/>
                <a:ea typeface="Arial"/>
                <a:cs typeface="Arial" pitchFamily="34" charset="0"/>
                <a:sym typeface="Arial"/>
              </a:rPr>
              <a:t> el error anterior, se ordena la información por el alias asignado en la columna en la primera sentencia. En este caso entonces para ordenar en forma ascendente por el valor del salario, en la cláusula ORDER BY se debe usar el alias “SALARIO EMPLEADO”.</a:t>
            </a:r>
            <a:endParaRPr lang="es-MX" sz="1200" b="0" i="0" u="none" strike="noStrike" cap="none" dirty="0">
              <a:solidFill>
                <a:srgbClr val="000000"/>
              </a:solidFill>
              <a:latin typeface="Arial"/>
              <a:ea typeface="Arial"/>
              <a:cs typeface="Arial" pitchFamily="34" charset="0"/>
              <a:sym typeface="Arial"/>
            </a:endParaRP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endParaRPr>
          </a:p>
          <a:p>
            <a:pPr marL="0" marR="0" lvl="0" indent="0" algn="l" defTabSz="914400" rtl="0" eaLnBrk="0" fontAlgn="auto" latinLnBrk="0" hangingPunct="0">
              <a:lnSpc>
                <a:spcPct val="100000"/>
              </a:lnSpc>
              <a:spcBef>
                <a:spcPct val="30000"/>
              </a:spcBef>
              <a:spcAft>
                <a:spcPts val="0"/>
              </a:spcAft>
              <a:buClrTx/>
              <a:buSzTx/>
              <a:buFontTx/>
              <a:buNone/>
              <a:tabLst/>
              <a:defRPr/>
            </a:pPr>
            <a:endPar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27110732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auto" latinLnBrk="0" hangingPunct="0">
              <a:lnSpc>
                <a:spcPct val="100000"/>
              </a:lnSpc>
              <a:spcBef>
                <a:spcPct val="30000"/>
              </a:spcBef>
              <a:spcAft>
                <a:spcPts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Cláusula ORDER BY usando Operadores SET</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En el ejemplo, la sentencia obtiene la </a:t>
            </a:r>
            <a:r>
              <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rPr>
              <a:t>información de los empleados que existen en la tabla EMPLOYEES y que no se encuentran en la tabla EMPLEADO. La información se visualiza ordena en forma ascendente por el salario e identificación del empleado.</a:t>
            </a:r>
          </a:p>
          <a:p>
            <a:pPr marL="0" marR="0" lvl="0" indent="0" algn="l" defTabSz="914400" rtl="0" eaLnBrk="0" fontAlgn="auto" latinLnBrk="0" hangingPunct="0">
              <a:lnSpc>
                <a:spcPct val="100000"/>
              </a:lnSpc>
              <a:spcBef>
                <a:spcPct val="30000"/>
              </a:spcBef>
              <a:spcAft>
                <a:spcPts val="0"/>
              </a:spcAft>
              <a:buClrTx/>
              <a:buSzTx/>
              <a:buFontTx/>
              <a:buNone/>
              <a:tabLst/>
              <a:defRPr/>
            </a:pPr>
            <a:endPar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1239861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Operadores SET</a:t>
            </a:r>
            <a:endPar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endParaRPr>
          </a:p>
          <a:p>
            <a:pPr marL="609600" marR="0" lvl="0" indent="-609600" algn="just" defTabSz="914400" rtl="0" eaLnBrk="0" fontAlgn="base" latinLnBrk="0" hangingPunct="0">
              <a:lnSpc>
                <a:spcPct val="100000"/>
              </a:lnSpc>
              <a:spcBef>
                <a:spcPct val="30000"/>
              </a:spcBef>
              <a:spcAft>
                <a:spcPct val="0"/>
              </a:spcAft>
              <a:buClrTx/>
              <a:buSzTx/>
              <a:buFontTx/>
              <a:buNone/>
              <a:tabLst/>
              <a:defRPr/>
            </a:pPr>
            <a:r>
              <a:rPr kumimoji="0" lang="es-MX" altLang="es-CL" sz="1200" b="0" i="0" u="none" strike="noStrike" kern="1200" cap="none" spc="0" normalizeH="0" baseline="0" noProof="0" dirty="0">
                <a:ln>
                  <a:noFill/>
                </a:ln>
                <a:solidFill>
                  <a:prstClr val="black"/>
                </a:solidFill>
                <a:effectLst/>
                <a:uLnTx/>
                <a:uFillTx/>
                <a:latin typeface="Calibri"/>
                <a:ea typeface="+mn-ea"/>
                <a:cs typeface="+mn-cs"/>
              </a:rPr>
              <a:t>Los operadores set pueden ser usados en subconsultas o </a:t>
            </a:r>
            <a:r>
              <a:rPr kumimoji="0" lang="es-MX" altLang="es-CL" sz="1200" b="0" i="0" u="none" strike="noStrike" kern="1200" cap="none" spc="0" normalizeH="0" baseline="0" noProof="0" dirty="0" err="1">
                <a:ln>
                  <a:noFill/>
                </a:ln>
                <a:solidFill>
                  <a:prstClr val="black"/>
                </a:solidFill>
                <a:effectLst/>
                <a:uLnTx/>
                <a:uFillTx/>
                <a:latin typeface="Calibri"/>
                <a:ea typeface="+mn-ea"/>
                <a:cs typeface="+mn-cs"/>
              </a:rPr>
              <a:t>subqueries</a:t>
            </a:r>
            <a:r>
              <a:rPr kumimoji="0" lang="es-MX" altLang="es-CL" sz="1200" b="0" i="0" u="none" strike="noStrike" kern="1200" cap="none" spc="0" normalizeH="0" baseline="0" noProof="0" dirty="0">
                <a:ln>
                  <a:noFill/>
                </a:ln>
                <a:solidFill>
                  <a:prstClr val="black"/>
                </a:solidFill>
                <a:effectLst/>
                <a:uLnTx/>
                <a:uFillTx/>
                <a:latin typeface="Calibri"/>
                <a:ea typeface="+mn-ea"/>
                <a:cs typeface="+mn-cs"/>
              </a:rPr>
              <a:t>.</a:t>
            </a:r>
          </a:p>
          <a:p>
            <a:pPr marL="609600" marR="0" lvl="0" indent="-609600" algn="just" defTabSz="914400" rtl="0" eaLnBrk="0" fontAlgn="base" latinLnBrk="0" hangingPunct="0">
              <a:lnSpc>
                <a:spcPct val="100000"/>
              </a:lnSpc>
              <a:spcBef>
                <a:spcPct val="30000"/>
              </a:spcBef>
              <a:spcAft>
                <a:spcPct val="0"/>
              </a:spcAft>
              <a:buClrTx/>
              <a:buSzTx/>
              <a:buFontTx/>
              <a:buNone/>
              <a:tabLst/>
              <a:defRPr/>
            </a:pPr>
            <a:r>
              <a:rPr kumimoji="0" lang="es-MX" altLang="es-CL" sz="1200" b="0" i="0" u="none" strike="noStrike" kern="1200" cap="none" spc="0" normalizeH="0" baseline="0" noProof="0" dirty="0">
                <a:ln>
                  <a:noFill/>
                </a:ln>
                <a:solidFill>
                  <a:prstClr val="black"/>
                </a:solidFill>
                <a:effectLst/>
                <a:uLnTx/>
                <a:uFillTx/>
                <a:latin typeface="Calibri"/>
                <a:ea typeface="+mn-ea"/>
                <a:cs typeface="+mn-cs"/>
              </a:rPr>
              <a:t>Las filas duplicadas son eliminadas automáticamente excepto cuando se usa UNION ALL.</a:t>
            </a:r>
          </a:p>
          <a:p>
            <a:pPr marL="609600" marR="0" lvl="0" indent="-609600" algn="just" defTabSz="914400" rtl="0" eaLnBrk="0" fontAlgn="base" latinLnBrk="0" hangingPunct="0">
              <a:lnSpc>
                <a:spcPct val="100000"/>
              </a:lnSpc>
              <a:spcBef>
                <a:spcPct val="30000"/>
              </a:spcBef>
              <a:spcAft>
                <a:spcPct val="0"/>
              </a:spcAft>
              <a:buClrTx/>
              <a:buSzTx/>
              <a:buFontTx/>
              <a:buNone/>
              <a:tabLst/>
              <a:defRPr/>
            </a:pPr>
            <a:r>
              <a:rPr kumimoji="0" lang="es-MX" altLang="es-CL" sz="1200" b="0" i="0" u="none" strike="noStrike" kern="1200" cap="none" spc="0" normalizeH="0" baseline="0" noProof="0" dirty="0">
                <a:ln>
                  <a:noFill/>
                </a:ln>
                <a:solidFill>
                  <a:prstClr val="black"/>
                </a:solidFill>
                <a:effectLst/>
                <a:uLnTx/>
                <a:uFillTx/>
                <a:latin typeface="Calibri"/>
                <a:ea typeface="+mn-ea"/>
                <a:cs typeface="+mn-cs"/>
              </a:rPr>
              <a:t>Los nombres de columnas de la primera consulta aparecen en el resultado.</a:t>
            </a:r>
          </a:p>
          <a:p>
            <a:pPr marL="609600" marR="0" lvl="0" indent="-609600" algn="just" defTabSz="914400" rtl="0" eaLnBrk="0" fontAlgn="base" latinLnBrk="0" hangingPunct="0">
              <a:lnSpc>
                <a:spcPct val="100000"/>
              </a:lnSpc>
              <a:spcBef>
                <a:spcPct val="30000"/>
              </a:spcBef>
              <a:spcAft>
                <a:spcPct val="0"/>
              </a:spcAft>
              <a:buClrTx/>
              <a:buSzTx/>
              <a:buFontTx/>
              <a:buNone/>
              <a:tabLst/>
              <a:defRPr/>
            </a:pPr>
            <a:r>
              <a:rPr kumimoji="0" lang="es-MX" altLang="es-CL" sz="1200" b="0" i="0" u="none" strike="noStrike" kern="1200" cap="none" spc="0" normalizeH="0" baseline="0" noProof="0" dirty="0">
                <a:ln>
                  <a:noFill/>
                </a:ln>
                <a:solidFill>
                  <a:prstClr val="black"/>
                </a:solidFill>
                <a:effectLst/>
                <a:uLnTx/>
                <a:uFillTx/>
                <a:latin typeface="Calibri"/>
                <a:ea typeface="+mn-ea"/>
                <a:cs typeface="+mn-cs"/>
              </a:rPr>
              <a:t>El resultado es ordenado por defecto en forma ascendente excepto cuando de usa UNION ALL.</a:t>
            </a:r>
          </a:p>
          <a:p>
            <a:pPr marL="609600" marR="0" lvl="0" indent="-609600" algn="just" defTabSz="914400" rtl="0" eaLnBrk="0" fontAlgn="base" latinLnBrk="0" hangingPunct="0">
              <a:lnSpc>
                <a:spcPct val="100000"/>
              </a:lnSpc>
              <a:spcBef>
                <a:spcPct val="30000"/>
              </a:spcBef>
              <a:spcAft>
                <a:spcPct val="0"/>
              </a:spcAft>
              <a:buClrTx/>
              <a:buSzTx/>
              <a:buFontTx/>
              <a:buNone/>
              <a:tabLst/>
              <a:defRPr/>
            </a:pPr>
            <a:r>
              <a:rPr kumimoji="0" lang="es-MX" altLang="es-CL" sz="1200" b="0" i="0" u="none" strike="noStrike" kern="1200" cap="none" spc="0" normalizeH="0" baseline="0" noProof="0" dirty="0">
                <a:ln>
                  <a:noFill/>
                </a:ln>
                <a:solidFill>
                  <a:prstClr val="black"/>
                </a:solidFill>
                <a:effectLst/>
                <a:uLnTx/>
                <a:uFillTx/>
                <a:latin typeface="Calibri"/>
                <a:ea typeface="+mn-ea"/>
                <a:cs typeface="+mn-cs"/>
              </a:rPr>
              <a:t>Los operadores set son los siguientes:</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kumimoji="0" lang="es-ES" sz="1200" b="1" i="0" u="none" strike="noStrike" kern="1200" cap="none" spc="0" normalizeH="0" baseline="0" noProof="0" dirty="0">
                <a:ln>
                  <a:noFill/>
                </a:ln>
                <a:solidFill>
                  <a:prstClr val="black"/>
                </a:solidFill>
                <a:effectLst/>
                <a:uLnTx/>
                <a:uFillTx/>
                <a:latin typeface="Calibri"/>
                <a:ea typeface="+mn-ea"/>
                <a:cs typeface="+mn-cs"/>
              </a:rPr>
              <a:t>UNION: r</a:t>
            </a:r>
            <a:r>
              <a:rPr kumimoji="0" lang="es-ES" sz="1200" b="0" i="0" u="none" strike="noStrike" kern="1200" cap="none" spc="0" normalizeH="0" baseline="0" noProof="0" dirty="0">
                <a:ln>
                  <a:noFill/>
                </a:ln>
                <a:solidFill>
                  <a:prstClr val="black"/>
                </a:solidFill>
                <a:effectLst/>
                <a:uLnTx/>
                <a:uFillTx/>
                <a:latin typeface="Calibri"/>
                <a:ea typeface="+mn-ea"/>
                <a:cs typeface="+mn-cs"/>
              </a:rPr>
              <a:t>etorna todas las filas DIFERENTES seleccionadas por cada consulta.</a:t>
            </a:r>
            <a:endParaRPr kumimoji="0" lang="es-CL" sz="1200" b="0" i="0" u="none" strike="noStrike" kern="1200" cap="none" spc="0" normalizeH="0" baseline="0" noProof="0" dirty="0">
              <a:ln>
                <a:noFill/>
              </a:ln>
              <a:solidFill>
                <a:prstClr val="black"/>
              </a:solidFill>
              <a:effectLst/>
              <a:uLnTx/>
              <a:uFillTx/>
              <a:latin typeface="Calibri"/>
              <a:ea typeface="+mn-ea"/>
              <a:cs typeface="+mn-cs"/>
            </a:endParaRP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kumimoji="0" lang="es-ES" sz="1200" b="1" i="0" u="none" strike="noStrike" kern="1200" cap="none" spc="0" normalizeH="0" baseline="0" noProof="0" dirty="0">
                <a:ln>
                  <a:noFill/>
                </a:ln>
                <a:solidFill>
                  <a:prstClr val="black"/>
                </a:solidFill>
                <a:effectLst/>
                <a:uLnTx/>
                <a:uFillTx/>
                <a:latin typeface="Calibri"/>
                <a:ea typeface="+mn-ea"/>
                <a:cs typeface="+mn-cs"/>
              </a:rPr>
              <a:t>UNION ALL: </a:t>
            </a:r>
            <a:r>
              <a:rPr kumimoji="0" lang="es-ES" sz="1200" b="0" i="0" u="none" strike="noStrike" kern="1200" cap="none" spc="0" normalizeH="0" baseline="0" noProof="0" dirty="0">
                <a:ln>
                  <a:noFill/>
                </a:ln>
                <a:solidFill>
                  <a:prstClr val="black"/>
                </a:solidFill>
                <a:effectLst/>
                <a:uLnTx/>
                <a:uFillTx/>
                <a:latin typeface="Calibri"/>
                <a:ea typeface="+mn-ea"/>
                <a:cs typeface="+mn-cs"/>
              </a:rPr>
              <a:t>retorna TODAS las filas seleccionadas por ambas cada consulta, incluyendo las duplicadas.</a:t>
            </a:r>
            <a:endParaRPr kumimoji="0" lang="es-CL" sz="1200" b="0" i="0" u="none" strike="noStrike" kern="1200" cap="none" spc="0" normalizeH="0" baseline="0" noProof="0" dirty="0">
              <a:ln>
                <a:noFill/>
              </a:ln>
              <a:solidFill>
                <a:prstClr val="black"/>
              </a:solidFill>
              <a:effectLst/>
              <a:uLnTx/>
              <a:uFillTx/>
              <a:latin typeface="Calibri"/>
              <a:ea typeface="+mn-ea"/>
              <a:cs typeface="+mn-cs"/>
            </a:endParaRP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kumimoji="0" lang="es-ES" sz="1200" b="1" i="0" u="none" strike="noStrike" kern="1200" cap="none" spc="0" normalizeH="0" baseline="0" noProof="0" dirty="0">
                <a:ln>
                  <a:noFill/>
                </a:ln>
                <a:solidFill>
                  <a:prstClr val="black"/>
                </a:solidFill>
                <a:effectLst/>
                <a:uLnTx/>
                <a:uFillTx/>
                <a:latin typeface="Calibri"/>
                <a:ea typeface="+mn-ea"/>
                <a:cs typeface="+mn-cs"/>
              </a:rPr>
              <a:t>INTERSECT: </a:t>
            </a:r>
            <a:r>
              <a:rPr kumimoji="0" lang="es-ES" sz="1200" b="0" i="0" u="none" strike="noStrike" kern="1200" cap="none" spc="0" normalizeH="0" baseline="0" noProof="0" dirty="0">
                <a:ln>
                  <a:noFill/>
                </a:ln>
                <a:solidFill>
                  <a:prstClr val="black"/>
                </a:solidFill>
                <a:effectLst/>
                <a:uLnTx/>
                <a:uFillTx/>
                <a:latin typeface="Calibri"/>
                <a:ea typeface="+mn-ea"/>
                <a:cs typeface="+mn-cs"/>
              </a:rPr>
              <a:t>retorna TODAS LAS FILAS IGUALES seleccionadas por ambas consultas.</a:t>
            </a:r>
            <a:endParaRPr kumimoji="0" lang="es-CL" sz="1200" b="0" i="0" u="none" strike="noStrike" kern="1200" cap="none" spc="0" normalizeH="0" baseline="0" noProof="0" dirty="0">
              <a:ln>
                <a:noFill/>
              </a:ln>
              <a:solidFill>
                <a:prstClr val="black"/>
              </a:solidFill>
              <a:effectLst/>
              <a:uLnTx/>
              <a:uFillTx/>
              <a:latin typeface="Calibri"/>
              <a:ea typeface="+mn-ea"/>
              <a:cs typeface="+mn-cs"/>
            </a:endParaRP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kumimoji="0" lang="es-ES" sz="1200" b="1" i="0" u="none" strike="noStrike" kern="1200" cap="none" spc="0" normalizeH="0" baseline="0" noProof="0" dirty="0">
                <a:ln>
                  <a:noFill/>
                </a:ln>
                <a:solidFill>
                  <a:prstClr val="black"/>
                </a:solidFill>
                <a:effectLst/>
                <a:uLnTx/>
                <a:uFillTx/>
                <a:latin typeface="Calibri"/>
                <a:ea typeface="+mn-ea"/>
                <a:cs typeface="+mn-cs"/>
              </a:rPr>
              <a:t>MINUS: </a:t>
            </a:r>
            <a:r>
              <a:rPr kumimoji="0" lang="es-ES" sz="1200" b="0" i="0" u="none" strike="noStrike" kern="1200" cap="none" spc="0" normalizeH="0" baseline="0" noProof="0" dirty="0">
                <a:ln>
                  <a:noFill/>
                </a:ln>
                <a:solidFill>
                  <a:prstClr val="black"/>
                </a:solidFill>
                <a:effectLst/>
                <a:uLnTx/>
                <a:uFillTx/>
                <a:latin typeface="Calibri"/>
                <a:ea typeface="+mn-ea"/>
                <a:cs typeface="+mn-cs"/>
              </a:rPr>
              <a:t>retorna TODAS LAS FILAS DIFERENTES seleccionadas por la primera sentencia SELECT y que NO se seleccionaron en la segunda sentencia SELECT.</a:t>
            </a:r>
            <a:endParaRPr kumimoji="0" lang="es-CL" sz="1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34777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Operadores SET</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Para todos los ejemplos de operadores SET usaremos como base las tres tablas que se muestran. La tabla emp_sal_1000 va a contener a los empleados que posean un salario mayor a 120000 dólares. La tabla emp_depto_90 almacenará a los empleados que trabajan en el departamento 90 y la tabla empl_depto_100 va a la almacenar a los empleados que trabajan en el departamento 100.</a:t>
            </a:r>
            <a:endParaRPr kumimoji="0" lang="es-MX" sz="12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2962141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Operador UNION</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El operador UNION obtiene todas las filas seleccionadas por todas las  sentencias SELECT. Si las filas están repetidas aparecerán una sola vez.:</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Los valores NULOS no son ignorados durante la verificación de duplicados.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El número de columnas y tipo de datos deben ser idénticos en todas las sentencias SELECT usadas en las consultas. Los nombres de las columnas no necesitan ser idénticas.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La UNION opera sobre todas las columnas inicialmente seleccionadas.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Por defecto, el resultado es ordenado ascendentemente por todas las columnas de la cláusula SELECT (de izquierda a derecha).</a:t>
            </a:r>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1381820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Operador UNION</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El ejemplo muestra la identificación del empleado, su salario y departamento de los empleados que existen en las tablas emp_sal_12000 y emp_depto._90. El operador UNION hace que las filas repetidas en ambas tablas se muestren sólo una vez. Por esta razón los empleados 100, 101 y 102 se muestran una sola vez en el resultado aun cuando existen en ambas tablas.  Por lo tanto, el resultado muestra sólo las filas de la tabla emp_sal_12000. La información es ordenada por todas las columnas del primer SELECT de izquierda a derecha.</a:t>
            </a:r>
          </a:p>
          <a:p>
            <a:pPr marL="0" marR="0" lvl="0" indent="0" algn="l" defTabSz="914400" rtl="0" eaLnBrk="1" fontAlgn="base" latinLnBrk="0" hangingPunct="1">
              <a:lnSpc>
                <a:spcPct val="80000"/>
              </a:lnSpc>
              <a:spcBef>
                <a:spcPct val="0"/>
              </a:spcBef>
              <a:spcAft>
                <a:spcPct val="0"/>
              </a:spcAft>
              <a:buClrTx/>
              <a:buSzTx/>
              <a:buFontTx/>
              <a:buNone/>
              <a:tabLst/>
              <a:defRPr/>
            </a:pPr>
            <a:endParaRPr lang="es-C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02507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Operador UNION</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 sentencia del ejemplo muestra la identificación del empleado y salario de los empleados que existen en las tablas emp_depto_100 y emp_sal_12000. El operador UNION hace que las filas repetidas en ambas tablas se muestren sólo una vez. Por esta razón el empleado 108 se muestra una sola vez en el resultado aun cuando existe en ambas tablas.  A la segunda sentencia se le asignó alias a cada columna de la cláusula SELECT. Sin embargo, el resultado se muestra con los nombres de columnas de la primera sentencia y de esa forma también se efectúa el ordenamiento.</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Los empleados 100, 101, 102, 145, 146, 201, y 205 se muestran desde la tabla emp_sal_12000. Los empelados 108, 109, 110, 111, 112 y 113 se muestran desde la tabla emp_depto_100.</a:t>
            </a: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l" defTabSz="914400" rtl="0" eaLnBrk="1" fontAlgn="base" latinLnBrk="0" hangingPunct="1">
              <a:lnSpc>
                <a:spcPct val="80000"/>
              </a:lnSpc>
              <a:spcBef>
                <a:spcPct val="0"/>
              </a:spcBef>
              <a:spcAft>
                <a:spcPct val="0"/>
              </a:spcAft>
              <a:buClrTx/>
              <a:buSzTx/>
              <a:buFontTx/>
              <a:buNone/>
              <a:tabLst/>
              <a:defRPr/>
            </a:pPr>
            <a:endParaRPr lang="es-C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21581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Operador UNION</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la sentencia del ejemplo se usan las 3 tablas creadas tablas (emp_sal_12000, emp_depto90 y emp_depto100) para, con el operador SET UNION, mostrar la información de las tres tablas En este caso, los datos que se muestran son sólo los siguientes: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Desde la tabla emp_sal_12000 y emp_depto_100 se muestran los empleados 100, 101, 102, 108, 145, 146, 201 y 205.</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Desde la tabla emp_depto_90 no se muestran filas ya que los empleados 100, 101 y 102 también existen en la emp_sal_12000. Como emp_sal_12000 está en la primera sentencia SQL se muestran desde esa tabla los empleados 100, 101 y 102.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Desde la tabla emp_depto_100 se muestran los empleados 109, 110, 111, 112 y 113. El empleado 108 como también se encuentra en la tabla emp_sal_12000 y es la primera tabla que se usa en la sentencia, se muestra desde esa tabla. </a:t>
            </a: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4234788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xmlns=""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2">
  <p:cSld name="TITLE_4">
    <p:bg>
      <p:bgPr>
        <a:solidFill>
          <a:schemeClr val="accent1"/>
        </a:soli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0" y="-124"/>
            <a:ext cx="4853665" cy="5740374"/>
            <a:chOff x="0" y="-126"/>
            <a:chExt cx="4554438" cy="5386482"/>
          </a:xfrm>
        </p:grpSpPr>
        <p:sp>
          <p:nvSpPr>
            <p:cNvPr id="24" name="Google Shape;24;p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5" name="Google Shape;25;p4"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4"/>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pic>
        <p:nvPicPr>
          <p:cNvPr id="27" name="Google Shape;27;p4"/>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xmlns=""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2" userDrawn="1">
  <p:cSld name="OBJECT">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xmlns=""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xmlns=""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xmlns=""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xmlns=""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xmlns=""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xmlns=""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xmlns=""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xmlns=""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xmlns=""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xmlns=""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79" r:id="rId4"/>
    <p:sldLayoutId id="2147483661" r:id="rId5"/>
    <p:sldLayoutId id="2147483678" r:id="rId6"/>
    <p:sldLayoutId id="2147483677"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2780521" y="2545569"/>
            <a:ext cx="6318801" cy="1866010"/>
          </a:xfrm>
          <a:prstGeom prst="rect">
            <a:avLst/>
          </a:prstGeom>
        </p:spPr>
        <p:txBody>
          <a:bodyPr spcFirstLastPara="1" wrap="square" lIns="91425" tIns="45700" rIns="91425" bIns="45700" anchor="t" anchorCtr="0">
            <a:noAutofit/>
          </a:bodyPr>
          <a:lstStyle/>
          <a:p>
            <a:pPr lvl="0"/>
            <a:r>
              <a:rPr lang="es-CL" sz="5800" b="1" dirty="0"/>
              <a:t>Uso de</a:t>
            </a:r>
            <a:br>
              <a:rPr lang="es-CL" sz="5800" b="1" dirty="0"/>
            </a:br>
            <a:r>
              <a:rPr lang="es-CL" sz="5800" b="1" dirty="0"/>
              <a:t>Operadores SET </a:t>
            </a:r>
            <a:br>
              <a:rPr lang="es-CL" sz="5800" b="1" dirty="0"/>
            </a:br>
            <a:r>
              <a:rPr lang="es-CL" sz="5800" b="1" dirty="0"/>
              <a:t>en Sentencias SQL</a:t>
            </a:r>
          </a:p>
        </p:txBody>
      </p:sp>
      <p:sp>
        <p:nvSpPr>
          <p:cNvPr id="6" name="Google Shape;213;p30">
            <a:extLst>
              <a:ext uri="{FF2B5EF4-FFF2-40B4-BE49-F238E27FC236}">
                <a16:creationId xmlns:a16="http://schemas.microsoft.com/office/drawing/2014/main" xmlns="" id="{D80ED525-D6CD-4CCB-AF69-7843BF314803}"/>
              </a:ext>
            </a:extLst>
          </p:cNvPr>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a:r>
              <a:rPr lang="en-US" sz="3600"/>
              <a:t>MDY2131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2">
            <a:extLst>
              <a:ext uri="{FF2B5EF4-FFF2-40B4-BE49-F238E27FC236}">
                <a16:creationId xmlns:a16="http://schemas.microsoft.com/office/drawing/2014/main" xmlns="" id="{DE3039CE-357D-45A3-9760-ECF71074A7D0}"/>
              </a:ext>
            </a:extLst>
          </p:cNvPr>
          <p:cNvSpPr>
            <a:spLocks noGrp="1"/>
          </p:cNvSpPr>
          <p:nvPr>
            <p:ph type="title"/>
          </p:nvPr>
        </p:nvSpPr>
        <p:spPr>
          <a:xfrm>
            <a:off x="1624845" y="258445"/>
            <a:ext cx="4647630" cy="813000"/>
          </a:xfrm>
        </p:spPr>
        <p:txBody>
          <a:bodyPr/>
          <a:lstStyle/>
          <a:p>
            <a:pPr defTabSz="457200"/>
            <a:r>
              <a:rPr lang="es-CL" sz="2800" b="1" dirty="0">
                <a:solidFill>
                  <a:prstClr val="white"/>
                </a:solidFill>
                <a:latin typeface="Calibri"/>
              </a:rPr>
              <a:t>Operador UNION</a:t>
            </a:r>
          </a:p>
        </p:txBody>
      </p:sp>
      <p:sp>
        <p:nvSpPr>
          <p:cNvPr id="30" name="Rectangle 3">
            <a:extLst>
              <a:ext uri="{FF2B5EF4-FFF2-40B4-BE49-F238E27FC236}">
                <a16:creationId xmlns:a16="http://schemas.microsoft.com/office/drawing/2014/main" xmlns="" id="{90A167E9-994F-4FDB-AE66-40FAB16B235F}"/>
              </a:ext>
            </a:extLst>
          </p:cNvPr>
          <p:cNvSpPr txBox="1">
            <a:spLocks noChangeArrowheads="1"/>
          </p:cNvSpPr>
          <p:nvPr/>
        </p:nvSpPr>
        <p:spPr bwMode="auto">
          <a:xfrm>
            <a:off x="611188" y="1408256"/>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p:txBody>
      </p:sp>
      <p:sp>
        <p:nvSpPr>
          <p:cNvPr id="31" name="Text Box 5">
            <a:extLst>
              <a:ext uri="{FF2B5EF4-FFF2-40B4-BE49-F238E27FC236}">
                <a16:creationId xmlns:a16="http://schemas.microsoft.com/office/drawing/2014/main" xmlns="" id="{D5CFE2D6-8ADF-46CE-9456-A5FC159A3691}"/>
              </a:ext>
            </a:extLst>
          </p:cNvPr>
          <p:cNvSpPr txBox="1">
            <a:spLocks noChangeArrowheads="1"/>
          </p:cNvSpPr>
          <p:nvPr/>
        </p:nvSpPr>
        <p:spPr bwMode="auto">
          <a:xfrm>
            <a:off x="1331640" y="1727648"/>
            <a:ext cx="5256584"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 salary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FROM emp_depto_100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UNION</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id_empleado</a:t>
            </a: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salario</a:t>
            </a:r>
            <a:endPar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FROM emp_sal_12000</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sp>
        <p:nvSpPr>
          <p:cNvPr id="32" name="Cerrar llave 31">
            <a:extLst>
              <a:ext uri="{FF2B5EF4-FFF2-40B4-BE49-F238E27FC236}">
                <a16:creationId xmlns:a16="http://schemas.microsoft.com/office/drawing/2014/main" xmlns="" id="{EB80E157-F845-4235-A85E-F6995CD8C975}"/>
              </a:ext>
            </a:extLst>
          </p:cNvPr>
          <p:cNvSpPr/>
          <p:nvPr/>
        </p:nvSpPr>
        <p:spPr>
          <a:xfrm>
            <a:off x="5508104" y="1816244"/>
            <a:ext cx="155448" cy="576000"/>
          </a:xfrm>
          <a:prstGeom prst="rightBrace">
            <a:avLst/>
          </a:prstGeom>
          <a:noFill/>
          <a:ln w="50800" cap="flat" cmpd="sng" algn="ctr">
            <a:solidFill>
              <a:srgbClr val="0000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dirty="0">
              <a:ln>
                <a:noFill/>
              </a:ln>
              <a:solidFill>
                <a:srgbClr val="0000FF"/>
              </a:solidFill>
              <a:effectLst/>
              <a:uLnTx/>
              <a:uFillTx/>
              <a:latin typeface="Calibri"/>
              <a:ea typeface="+mn-ea"/>
              <a:cs typeface="+mn-cs"/>
            </a:endParaRPr>
          </a:p>
        </p:txBody>
      </p:sp>
      <p:sp>
        <p:nvSpPr>
          <p:cNvPr id="33" name="CuadroTexto 32">
            <a:extLst>
              <a:ext uri="{FF2B5EF4-FFF2-40B4-BE49-F238E27FC236}">
                <a16:creationId xmlns:a16="http://schemas.microsoft.com/office/drawing/2014/main" xmlns="" id="{B214E0EE-EB03-40F2-9C7E-9231FB6DD173}"/>
              </a:ext>
            </a:extLst>
          </p:cNvPr>
          <p:cNvSpPr txBox="1"/>
          <p:nvPr/>
        </p:nvSpPr>
        <p:spPr>
          <a:xfrm>
            <a:off x="5625994" y="1862126"/>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00FF"/>
                </a:solidFill>
                <a:latin typeface="Calibri"/>
                <a:ea typeface="+mn-ea"/>
                <a:cs typeface="Arial" panose="020B0604020202020204" pitchFamily="34" charset="0"/>
              </a:rPr>
              <a:t>1</a:t>
            </a:r>
          </a:p>
        </p:txBody>
      </p:sp>
      <p:sp>
        <p:nvSpPr>
          <p:cNvPr id="34" name="Cerrar llave 33">
            <a:extLst>
              <a:ext uri="{FF2B5EF4-FFF2-40B4-BE49-F238E27FC236}">
                <a16:creationId xmlns:a16="http://schemas.microsoft.com/office/drawing/2014/main" xmlns="" id="{E9ED4BA1-EA37-4099-83F3-AC1087B48D8E}"/>
              </a:ext>
            </a:extLst>
          </p:cNvPr>
          <p:cNvSpPr/>
          <p:nvPr/>
        </p:nvSpPr>
        <p:spPr>
          <a:xfrm>
            <a:off x="5527986" y="2572404"/>
            <a:ext cx="155448" cy="576000"/>
          </a:xfrm>
          <a:prstGeom prst="rightBrace">
            <a:avLst/>
          </a:prstGeom>
          <a:noFill/>
          <a:ln w="50800" cap="flat" cmpd="sng" algn="ctr">
            <a:solidFill>
              <a:srgbClr val="0099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5" name="CuadroTexto 34">
            <a:extLst>
              <a:ext uri="{FF2B5EF4-FFF2-40B4-BE49-F238E27FC236}">
                <a16:creationId xmlns:a16="http://schemas.microsoft.com/office/drawing/2014/main" xmlns="" id="{7637EB63-2FEA-452F-BB25-9B1077836047}"/>
              </a:ext>
            </a:extLst>
          </p:cNvPr>
          <p:cNvSpPr txBox="1"/>
          <p:nvPr/>
        </p:nvSpPr>
        <p:spPr>
          <a:xfrm>
            <a:off x="5644751" y="2608332"/>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9900"/>
                </a:solidFill>
                <a:latin typeface="Calibri"/>
                <a:ea typeface="+mn-ea"/>
                <a:cs typeface="Arial" panose="020B0604020202020204" pitchFamily="34" charset="0"/>
              </a:rPr>
              <a:t>2</a:t>
            </a:r>
          </a:p>
        </p:txBody>
      </p:sp>
      <p:pic>
        <p:nvPicPr>
          <p:cNvPr id="2" name="Imagen 1">
            <a:extLst>
              <a:ext uri="{FF2B5EF4-FFF2-40B4-BE49-F238E27FC236}">
                <a16:creationId xmlns:a16="http://schemas.microsoft.com/office/drawing/2014/main" xmlns="" id="{52BF312C-1265-4632-BF36-11E80F9726E4}"/>
              </a:ext>
            </a:extLst>
          </p:cNvPr>
          <p:cNvPicPr>
            <a:picLocks noChangeAspect="1"/>
          </p:cNvPicPr>
          <p:nvPr/>
        </p:nvPicPr>
        <p:blipFill>
          <a:blip r:embed="rId3"/>
          <a:stretch>
            <a:fillRect/>
          </a:stretch>
        </p:blipFill>
        <p:spPr>
          <a:xfrm>
            <a:off x="551375" y="3490079"/>
            <a:ext cx="8024234" cy="3109476"/>
          </a:xfrm>
          <a:prstGeom prst="rect">
            <a:avLst/>
          </a:prstGeom>
        </p:spPr>
      </p:pic>
    </p:spTree>
    <p:extLst>
      <p:ext uri="{BB962C8B-B14F-4D97-AF65-F5344CB8AC3E}">
        <p14:creationId xmlns:p14="http://schemas.microsoft.com/office/powerpoint/2010/main" val="215196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2">
            <a:extLst>
              <a:ext uri="{FF2B5EF4-FFF2-40B4-BE49-F238E27FC236}">
                <a16:creationId xmlns:a16="http://schemas.microsoft.com/office/drawing/2014/main" xmlns="" id="{DE3039CE-357D-45A3-9760-ECF71074A7D0}"/>
              </a:ext>
            </a:extLst>
          </p:cNvPr>
          <p:cNvSpPr>
            <a:spLocks noGrp="1"/>
          </p:cNvSpPr>
          <p:nvPr>
            <p:ph type="title"/>
          </p:nvPr>
        </p:nvSpPr>
        <p:spPr>
          <a:xfrm>
            <a:off x="1624845" y="258445"/>
            <a:ext cx="4647630" cy="813000"/>
          </a:xfrm>
        </p:spPr>
        <p:txBody>
          <a:bodyPr/>
          <a:lstStyle/>
          <a:p>
            <a:pPr defTabSz="457200"/>
            <a:r>
              <a:rPr lang="es-CL" sz="2800" b="1" dirty="0">
                <a:solidFill>
                  <a:prstClr val="white"/>
                </a:solidFill>
                <a:latin typeface="Calibri"/>
              </a:rPr>
              <a:t>Operador UNION</a:t>
            </a:r>
          </a:p>
        </p:txBody>
      </p:sp>
      <p:sp>
        <p:nvSpPr>
          <p:cNvPr id="17" name="Rectangle 3">
            <a:extLst>
              <a:ext uri="{FF2B5EF4-FFF2-40B4-BE49-F238E27FC236}">
                <a16:creationId xmlns:a16="http://schemas.microsoft.com/office/drawing/2014/main" xmlns="" id="{25D3DD1E-1111-4AFA-B52D-5B490E8115C2}"/>
              </a:ext>
            </a:extLst>
          </p:cNvPr>
          <p:cNvSpPr txBox="1">
            <a:spLocks noChangeArrowheads="1"/>
          </p:cNvSpPr>
          <p:nvPr/>
        </p:nvSpPr>
        <p:spPr bwMode="auto">
          <a:xfrm>
            <a:off x="611188" y="1243157"/>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p:txBody>
      </p:sp>
      <p:sp>
        <p:nvSpPr>
          <p:cNvPr id="18" name="Text Box 5">
            <a:extLst>
              <a:ext uri="{FF2B5EF4-FFF2-40B4-BE49-F238E27FC236}">
                <a16:creationId xmlns:a16="http://schemas.microsoft.com/office/drawing/2014/main" xmlns="" id="{7F94861D-2429-4C87-BBEA-F01EBEE21769}"/>
              </a:ext>
            </a:extLst>
          </p:cNvPr>
          <p:cNvSpPr txBox="1">
            <a:spLocks noChangeArrowheads="1"/>
          </p:cNvSpPr>
          <p:nvPr/>
        </p:nvSpPr>
        <p:spPr bwMode="auto">
          <a:xfrm>
            <a:off x="1232651" y="1535426"/>
            <a:ext cx="6525288" cy="230832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first_name</a:t>
            </a: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 || ' ' ||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last_name</a:t>
            </a: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nombre_empleado</a:t>
            </a:r>
            <a:endPar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FROM emp_sal_12000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UNION</a:t>
            </a: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first_name</a:t>
            </a: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 || ' ' ||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last_name</a:t>
            </a: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nombre</a:t>
            </a:r>
            <a:endPar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FROM emp_depto_90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UNION</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800080"/>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srgbClr val="800080"/>
                </a:solidFill>
                <a:effectLst/>
                <a:uLnTx/>
                <a:uFillTx/>
                <a:latin typeface="Calibri"/>
                <a:ea typeface="+mn-ea"/>
                <a:cs typeface="Arial" panose="020B0604020202020204" pitchFamily="34" charset="0"/>
              </a:rPr>
              <a:t>first_name</a:t>
            </a: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 || ' ' || </a:t>
            </a:r>
            <a:r>
              <a:rPr kumimoji="0" lang="en-US" sz="1600" b="1" i="0" u="none" strike="noStrike" kern="1200" cap="none" spc="0" normalizeH="0" baseline="0" noProof="0" dirty="0" err="1">
                <a:ln>
                  <a:noFill/>
                </a:ln>
                <a:solidFill>
                  <a:srgbClr val="800080"/>
                </a:solidFill>
                <a:effectLst/>
                <a:uLnTx/>
                <a:uFillTx/>
                <a:latin typeface="Calibri"/>
                <a:ea typeface="+mn-ea"/>
                <a:cs typeface="Arial" panose="020B0604020202020204" pitchFamily="34" charset="0"/>
              </a:rPr>
              <a:t>last_name</a:t>
            </a: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srgbClr val="800080"/>
                </a:solidFill>
                <a:effectLst/>
                <a:uLnTx/>
                <a:uFillTx/>
                <a:latin typeface="Calibri"/>
                <a:ea typeface="+mn-ea"/>
                <a:cs typeface="Arial" panose="020B0604020202020204" pitchFamily="34" charset="0"/>
              </a:rPr>
              <a:t>empleado</a:t>
            </a:r>
            <a:endPar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FROM emp_depto_100;</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srgbClr val="800080"/>
              </a:solidFill>
              <a:effectLst/>
              <a:uLnTx/>
              <a:uFillTx/>
              <a:latin typeface="Arial Black" pitchFamily="34" charset="0"/>
              <a:ea typeface="+mn-ea"/>
              <a:cs typeface="Arial" panose="020B0604020202020204" pitchFamily="34" charset="0"/>
            </a:endParaRPr>
          </a:p>
        </p:txBody>
      </p:sp>
      <p:sp>
        <p:nvSpPr>
          <p:cNvPr id="43" name="CuadroTexto 42">
            <a:extLst>
              <a:ext uri="{FF2B5EF4-FFF2-40B4-BE49-F238E27FC236}">
                <a16:creationId xmlns:a16="http://schemas.microsoft.com/office/drawing/2014/main" xmlns="" id="{80CDCEE2-B2D5-430F-9A5D-173EAF06E378}"/>
              </a:ext>
            </a:extLst>
          </p:cNvPr>
          <p:cNvSpPr txBox="1"/>
          <p:nvPr/>
        </p:nvSpPr>
        <p:spPr>
          <a:xfrm>
            <a:off x="854707" y="1668695"/>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00FF"/>
                </a:solidFill>
                <a:latin typeface="Calibri"/>
                <a:ea typeface="+mn-ea"/>
                <a:cs typeface="Arial" panose="020B0604020202020204" pitchFamily="34" charset="0"/>
              </a:rPr>
              <a:t>1</a:t>
            </a:r>
          </a:p>
        </p:txBody>
      </p:sp>
      <p:sp>
        <p:nvSpPr>
          <p:cNvPr id="44" name="CuadroTexto 43">
            <a:extLst>
              <a:ext uri="{FF2B5EF4-FFF2-40B4-BE49-F238E27FC236}">
                <a16:creationId xmlns:a16="http://schemas.microsoft.com/office/drawing/2014/main" xmlns="" id="{A0846FE6-9E81-41B5-860C-D753FC6E9EBE}"/>
              </a:ext>
            </a:extLst>
          </p:cNvPr>
          <p:cNvSpPr txBox="1"/>
          <p:nvPr/>
        </p:nvSpPr>
        <p:spPr>
          <a:xfrm>
            <a:off x="854707" y="2401394"/>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B050"/>
                </a:solidFill>
                <a:latin typeface="Calibri"/>
                <a:ea typeface="+mn-ea"/>
                <a:cs typeface="Arial" panose="020B0604020202020204" pitchFamily="34" charset="0"/>
              </a:rPr>
              <a:t>2</a:t>
            </a:r>
          </a:p>
        </p:txBody>
      </p:sp>
      <p:sp>
        <p:nvSpPr>
          <p:cNvPr id="45" name="CuadroTexto 44">
            <a:extLst>
              <a:ext uri="{FF2B5EF4-FFF2-40B4-BE49-F238E27FC236}">
                <a16:creationId xmlns:a16="http://schemas.microsoft.com/office/drawing/2014/main" xmlns="" id="{F6945A8E-3B9E-4C87-AE50-948EB7B525B6}"/>
              </a:ext>
            </a:extLst>
          </p:cNvPr>
          <p:cNvSpPr txBox="1"/>
          <p:nvPr/>
        </p:nvSpPr>
        <p:spPr>
          <a:xfrm>
            <a:off x="854707" y="3081332"/>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800080"/>
                </a:solidFill>
                <a:latin typeface="Calibri"/>
                <a:ea typeface="+mn-ea"/>
                <a:cs typeface="Arial" panose="020B0604020202020204" pitchFamily="34" charset="0"/>
              </a:rPr>
              <a:t>3</a:t>
            </a:r>
          </a:p>
        </p:txBody>
      </p:sp>
      <p:pic>
        <p:nvPicPr>
          <p:cNvPr id="5" name="Imagen 4">
            <a:extLst>
              <a:ext uri="{FF2B5EF4-FFF2-40B4-BE49-F238E27FC236}">
                <a16:creationId xmlns:a16="http://schemas.microsoft.com/office/drawing/2014/main" xmlns="" id="{57152AD4-0525-4BCD-B4B2-B1FFE00A7740}"/>
              </a:ext>
            </a:extLst>
          </p:cNvPr>
          <p:cNvPicPr>
            <a:picLocks noChangeAspect="1"/>
          </p:cNvPicPr>
          <p:nvPr/>
        </p:nvPicPr>
        <p:blipFill>
          <a:blip r:embed="rId3"/>
          <a:stretch>
            <a:fillRect/>
          </a:stretch>
        </p:blipFill>
        <p:spPr>
          <a:xfrm>
            <a:off x="-105100" y="3897125"/>
            <a:ext cx="9144000" cy="2889503"/>
          </a:xfrm>
          <a:prstGeom prst="rect">
            <a:avLst/>
          </a:prstGeom>
        </p:spPr>
      </p:pic>
    </p:spTree>
    <p:extLst>
      <p:ext uri="{BB962C8B-B14F-4D97-AF65-F5344CB8AC3E}">
        <p14:creationId xmlns:p14="http://schemas.microsoft.com/office/powerpoint/2010/main" val="1427467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2">
            <a:extLst>
              <a:ext uri="{FF2B5EF4-FFF2-40B4-BE49-F238E27FC236}">
                <a16:creationId xmlns:a16="http://schemas.microsoft.com/office/drawing/2014/main" xmlns="" id="{DE3039CE-357D-45A3-9760-ECF71074A7D0}"/>
              </a:ext>
            </a:extLst>
          </p:cNvPr>
          <p:cNvSpPr>
            <a:spLocks noGrp="1"/>
          </p:cNvSpPr>
          <p:nvPr>
            <p:ph type="title"/>
          </p:nvPr>
        </p:nvSpPr>
        <p:spPr>
          <a:xfrm>
            <a:off x="1624845" y="258445"/>
            <a:ext cx="4647630" cy="813000"/>
          </a:xfrm>
        </p:spPr>
        <p:txBody>
          <a:bodyPr/>
          <a:lstStyle/>
          <a:p>
            <a:pPr defTabSz="457200"/>
            <a:r>
              <a:rPr lang="es-CL" sz="2800" b="1" dirty="0">
                <a:solidFill>
                  <a:prstClr val="white"/>
                </a:solidFill>
                <a:latin typeface="Calibri"/>
              </a:rPr>
              <a:t>Operador UNION ALL</a:t>
            </a:r>
          </a:p>
        </p:txBody>
      </p:sp>
      <p:sp>
        <p:nvSpPr>
          <p:cNvPr id="12" name="Rectángulo redondeado 7">
            <a:extLst>
              <a:ext uri="{FF2B5EF4-FFF2-40B4-BE49-F238E27FC236}">
                <a16:creationId xmlns:a16="http://schemas.microsoft.com/office/drawing/2014/main" xmlns="" id="{E56E132A-8514-4B5E-81FC-35F1BCE9DFB4}"/>
              </a:ext>
            </a:extLst>
          </p:cNvPr>
          <p:cNvSpPr/>
          <p:nvPr/>
        </p:nvSpPr>
        <p:spPr>
          <a:xfrm>
            <a:off x="1656312" y="1196752"/>
            <a:ext cx="5760000" cy="936000"/>
          </a:xfrm>
          <a:prstGeom prst="roundRect">
            <a:avLst/>
          </a:prstGeom>
          <a:solidFill>
            <a:srgbClr val="CC3300"/>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CL" sz="160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Retorna las filas de ambas consultas, incluidas todas las filas duplicadas</a:t>
            </a:r>
          </a:p>
        </p:txBody>
      </p:sp>
      <p:pic>
        <p:nvPicPr>
          <p:cNvPr id="13" name="Imagen 12">
            <a:extLst>
              <a:ext uri="{FF2B5EF4-FFF2-40B4-BE49-F238E27FC236}">
                <a16:creationId xmlns:a16="http://schemas.microsoft.com/office/drawing/2014/main" xmlns="" id="{984C12C2-8348-4D7B-B062-C8EC675E8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575987"/>
            <a:ext cx="5819048" cy="3733333"/>
          </a:xfrm>
          <a:prstGeom prst="rect">
            <a:avLst/>
          </a:prstGeom>
        </p:spPr>
      </p:pic>
    </p:spTree>
    <p:extLst>
      <p:ext uri="{BB962C8B-B14F-4D97-AF65-F5344CB8AC3E}">
        <p14:creationId xmlns:p14="http://schemas.microsoft.com/office/powerpoint/2010/main" val="2155267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2">
            <a:extLst>
              <a:ext uri="{FF2B5EF4-FFF2-40B4-BE49-F238E27FC236}">
                <a16:creationId xmlns:a16="http://schemas.microsoft.com/office/drawing/2014/main" xmlns="" id="{DE3039CE-357D-45A3-9760-ECF71074A7D0}"/>
              </a:ext>
            </a:extLst>
          </p:cNvPr>
          <p:cNvSpPr>
            <a:spLocks noGrp="1"/>
          </p:cNvSpPr>
          <p:nvPr>
            <p:ph type="title"/>
          </p:nvPr>
        </p:nvSpPr>
        <p:spPr>
          <a:xfrm>
            <a:off x="1624845" y="258445"/>
            <a:ext cx="4647630" cy="813000"/>
          </a:xfrm>
        </p:spPr>
        <p:txBody>
          <a:bodyPr/>
          <a:lstStyle/>
          <a:p>
            <a:pPr defTabSz="457200"/>
            <a:r>
              <a:rPr lang="es-CL" sz="2800" b="1" dirty="0">
                <a:solidFill>
                  <a:prstClr val="white"/>
                </a:solidFill>
                <a:latin typeface="Calibri"/>
              </a:rPr>
              <a:t>Operador UNION ALL</a:t>
            </a:r>
          </a:p>
        </p:txBody>
      </p:sp>
      <p:sp>
        <p:nvSpPr>
          <p:cNvPr id="25" name="Rectangle 3">
            <a:extLst>
              <a:ext uri="{FF2B5EF4-FFF2-40B4-BE49-F238E27FC236}">
                <a16:creationId xmlns:a16="http://schemas.microsoft.com/office/drawing/2014/main" xmlns="" id="{78D1BC47-937F-4ED8-BE1C-39CBC692B3A7}"/>
              </a:ext>
            </a:extLst>
          </p:cNvPr>
          <p:cNvSpPr txBox="1">
            <a:spLocks noChangeArrowheads="1"/>
          </p:cNvSpPr>
          <p:nvPr/>
        </p:nvSpPr>
        <p:spPr bwMode="auto">
          <a:xfrm>
            <a:off x="611188" y="1412776"/>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p:txBody>
      </p:sp>
      <p:sp>
        <p:nvSpPr>
          <p:cNvPr id="26" name="Text Box 5">
            <a:extLst>
              <a:ext uri="{FF2B5EF4-FFF2-40B4-BE49-F238E27FC236}">
                <a16:creationId xmlns:a16="http://schemas.microsoft.com/office/drawing/2014/main" xmlns="" id="{5F4AAFC8-18DE-4800-82A2-DF4F506E6D1A}"/>
              </a:ext>
            </a:extLst>
          </p:cNvPr>
          <p:cNvSpPr txBox="1">
            <a:spLocks noChangeArrowheads="1"/>
          </p:cNvSpPr>
          <p:nvPr/>
        </p:nvSpPr>
        <p:spPr bwMode="auto">
          <a:xfrm>
            <a:off x="1331640" y="1732168"/>
            <a:ext cx="5256584"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FROM emp_sal_12000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UNION ALL</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FROM emp_depto_90</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sp>
        <p:nvSpPr>
          <p:cNvPr id="28" name="Cerrar llave 27">
            <a:extLst>
              <a:ext uri="{FF2B5EF4-FFF2-40B4-BE49-F238E27FC236}">
                <a16:creationId xmlns:a16="http://schemas.microsoft.com/office/drawing/2014/main" xmlns="" id="{0ED8DD8F-4DA4-4797-A1A9-0F5DDD05564D}"/>
              </a:ext>
            </a:extLst>
          </p:cNvPr>
          <p:cNvSpPr/>
          <p:nvPr/>
        </p:nvSpPr>
        <p:spPr>
          <a:xfrm>
            <a:off x="5102182" y="1820764"/>
            <a:ext cx="155448" cy="576000"/>
          </a:xfrm>
          <a:prstGeom prst="rightBrace">
            <a:avLst/>
          </a:prstGeom>
          <a:noFill/>
          <a:ln w="50800" cap="flat" cmpd="sng" algn="ctr">
            <a:solidFill>
              <a:srgbClr val="0000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dirty="0">
              <a:ln>
                <a:noFill/>
              </a:ln>
              <a:solidFill>
                <a:srgbClr val="0000FF"/>
              </a:solidFill>
              <a:effectLst/>
              <a:uLnTx/>
              <a:uFillTx/>
              <a:latin typeface="Calibri"/>
              <a:ea typeface="+mn-ea"/>
              <a:cs typeface="+mn-cs"/>
            </a:endParaRPr>
          </a:p>
        </p:txBody>
      </p:sp>
      <p:sp>
        <p:nvSpPr>
          <p:cNvPr id="29" name="CuadroTexto 28">
            <a:extLst>
              <a:ext uri="{FF2B5EF4-FFF2-40B4-BE49-F238E27FC236}">
                <a16:creationId xmlns:a16="http://schemas.microsoft.com/office/drawing/2014/main" xmlns="" id="{7885C326-DE47-4801-BBDC-83380EE1262F}"/>
              </a:ext>
            </a:extLst>
          </p:cNvPr>
          <p:cNvSpPr txBox="1"/>
          <p:nvPr/>
        </p:nvSpPr>
        <p:spPr>
          <a:xfrm>
            <a:off x="5220072" y="1866646"/>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00FF"/>
                </a:solidFill>
                <a:latin typeface="Calibri"/>
                <a:ea typeface="+mn-ea"/>
                <a:cs typeface="Arial" panose="020B0604020202020204" pitchFamily="34" charset="0"/>
              </a:rPr>
              <a:t>1</a:t>
            </a:r>
          </a:p>
        </p:txBody>
      </p:sp>
      <p:sp>
        <p:nvSpPr>
          <p:cNvPr id="30" name="Cerrar llave 29">
            <a:extLst>
              <a:ext uri="{FF2B5EF4-FFF2-40B4-BE49-F238E27FC236}">
                <a16:creationId xmlns:a16="http://schemas.microsoft.com/office/drawing/2014/main" xmlns="" id="{30235014-E998-44A1-9025-109CBA143F63}"/>
              </a:ext>
            </a:extLst>
          </p:cNvPr>
          <p:cNvSpPr/>
          <p:nvPr/>
        </p:nvSpPr>
        <p:spPr>
          <a:xfrm>
            <a:off x="5122064" y="2576924"/>
            <a:ext cx="155448" cy="576000"/>
          </a:xfrm>
          <a:prstGeom prst="rightBrace">
            <a:avLst/>
          </a:prstGeom>
          <a:noFill/>
          <a:ln w="50800" cap="flat" cmpd="sng" algn="ctr">
            <a:solidFill>
              <a:srgbClr val="0099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dirty="0">
              <a:ln>
                <a:noFill/>
              </a:ln>
              <a:solidFill>
                <a:srgbClr val="008000"/>
              </a:solidFill>
              <a:effectLst/>
              <a:uLnTx/>
              <a:uFillTx/>
              <a:latin typeface="Calibri"/>
              <a:ea typeface="+mn-ea"/>
              <a:cs typeface="+mn-cs"/>
            </a:endParaRPr>
          </a:p>
        </p:txBody>
      </p:sp>
      <p:sp>
        <p:nvSpPr>
          <p:cNvPr id="31" name="CuadroTexto 30">
            <a:extLst>
              <a:ext uri="{FF2B5EF4-FFF2-40B4-BE49-F238E27FC236}">
                <a16:creationId xmlns:a16="http://schemas.microsoft.com/office/drawing/2014/main" xmlns="" id="{48444E22-5D06-404B-957B-10BAB3825C31}"/>
              </a:ext>
            </a:extLst>
          </p:cNvPr>
          <p:cNvSpPr txBox="1"/>
          <p:nvPr/>
        </p:nvSpPr>
        <p:spPr>
          <a:xfrm>
            <a:off x="5238829" y="2612852"/>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9900"/>
                </a:solidFill>
                <a:latin typeface="Calibri"/>
                <a:ea typeface="+mn-ea"/>
                <a:cs typeface="Arial" panose="020B0604020202020204" pitchFamily="34" charset="0"/>
              </a:rPr>
              <a:t>2</a:t>
            </a:r>
          </a:p>
        </p:txBody>
      </p:sp>
      <p:pic>
        <p:nvPicPr>
          <p:cNvPr id="2" name="Imagen 1">
            <a:extLst>
              <a:ext uri="{FF2B5EF4-FFF2-40B4-BE49-F238E27FC236}">
                <a16:creationId xmlns:a16="http://schemas.microsoft.com/office/drawing/2014/main" xmlns="" id="{870EDCEE-6ED8-477B-AF28-C7772CCDCDF7}"/>
              </a:ext>
            </a:extLst>
          </p:cNvPr>
          <p:cNvPicPr>
            <a:picLocks noChangeAspect="1"/>
          </p:cNvPicPr>
          <p:nvPr/>
        </p:nvPicPr>
        <p:blipFill>
          <a:blip r:embed="rId3"/>
          <a:stretch>
            <a:fillRect/>
          </a:stretch>
        </p:blipFill>
        <p:spPr>
          <a:xfrm>
            <a:off x="88003" y="3714240"/>
            <a:ext cx="8967993" cy="2383743"/>
          </a:xfrm>
          <a:prstGeom prst="rect">
            <a:avLst/>
          </a:prstGeom>
        </p:spPr>
      </p:pic>
    </p:spTree>
    <p:extLst>
      <p:ext uri="{BB962C8B-B14F-4D97-AF65-F5344CB8AC3E}">
        <p14:creationId xmlns:p14="http://schemas.microsoft.com/office/powerpoint/2010/main" val="677090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2">
            <a:extLst>
              <a:ext uri="{FF2B5EF4-FFF2-40B4-BE49-F238E27FC236}">
                <a16:creationId xmlns:a16="http://schemas.microsoft.com/office/drawing/2014/main" xmlns="" id="{DE3039CE-357D-45A3-9760-ECF71074A7D0}"/>
              </a:ext>
            </a:extLst>
          </p:cNvPr>
          <p:cNvSpPr>
            <a:spLocks noGrp="1"/>
          </p:cNvSpPr>
          <p:nvPr>
            <p:ph type="title"/>
          </p:nvPr>
        </p:nvSpPr>
        <p:spPr>
          <a:xfrm>
            <a:off x="1624845" y="258445"/>
            <a:ext cx="4647630" cy="813000"/>
          </a:xfrm>
        </p:spPr>
        <p:txBody>
          <a:bodyPr/>
          <a:lstStyle/>
          <a:p>
            <a:pPr defTabSz="457200"/>
            <a:r>
              <a:rPr lang="es-CL" sz="2800" b="1" dirty="0">
                <a:solidFill>
                  <a:prstClr val="white"/>
                </a:solidFill>
                <a:latin typeface="Calibri"/>
              </a:rPr>
              <a:t>Operador UNION ALL</a:t>
            </a:r>
          </a:p>
        </p:txBody>
      </p:sp>
      <p:sp>
        <p:nvSpPr>
          <p:cNvPr id="35" name="Rectangle 3">
            <a:extLst>
              <a:ext uri="{FF2B5EF4-FFF2-40B4-BE49-F238E27FC236}">
                <a16:creationId xmlns:a16="http://schemas.microsoft.com/office/drawing/2014/main" xmlns="" id="{9BC91DC1-570C-41DC-877A-BA12F969CA54}"/>
              </a:ext>
            </a:extLst>
          </p:cNvPr>
          <p:cNvSpPr txBox="1">
            <a:spLocks noChangeArrowheads="1"/>
          </p:cNvSpPr>
          <p:nvPr/>
        </p:nvSpPr>
        <p:spPr bwMode="auto">
          <a:xfrm>
            <a:off x="611188" y="1412776"/>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p:txBody>
      </p:sp>
      <p:sp>
        <p:nvSpPr>
          <p:cNvPr id="36" name="Text Box 5">
            <a:extLst>
              <a:ext uri="{FF2B5EF4-FFF2-40B4-BE49-F238E27FC236}">
                <a16:creationId xmlns:a16="http://schemas.microsoft.com/office/drawing/2014/main" xmlns="" id="{38882157-C047-4378-BC5A-3B20D68C3121}"/>
              </a:ext>
            </a:extLst>
          </p:cNvPr>
          <p:cNvSpPr txBox="1">
            <a:spLocks noChangeArrowheads="1"/>
          </p:cNvSpPr>
          <p:nvPr/>
        </p:nvSpPr>
        <p:spPr bwMode="auto">
          <a:xfrm>
            <a:off x="1331640" y="1732168"/>
            <a:ext cx="5256584"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 salary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FROM emp_depto_100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UNION ALL</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id_empleado</a:t>
            </a: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salario</a:t>
            </a:r>
            <a:endPar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FROM emp_sal_12000</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sp>
        <p:nvSpPr>
          <p:cNvPr id="37" name="Cerrar llave 36">
            <a:extLst>
              <a:ext uri="{FF2B5EF4-FFF2-40B4-BE49-F238E27FC236}">
                <a16:creationId xmlns:a16="http://schemas.microsoft.com/office/drawing/2014/main" xmlns="" id="{944F2FCA-FD5B-4385-B7C3-5CE0D0917249}"/>
              </a:ext>
            </a:extLst>
          </p:cNvPr>
          <p:cNvSpPr/>
          <p:nvPr/>
        </p:nvSpPr>
        <p:spPr>
          <a:xfrm>
            <a:off x="5508104" y="1820764"/>
            <a:ext cx="155448" cy="576000"/>
          </a:xfrm>
          <a:prstGeom prst="rightBrace">
            <a:avLst/>
          </a:prstGeom>
          <a:noFill/>
          <a:ln w="50800" cap="flat" cmpd="sng" algn="ctr">
            <a:solidFill>
              <a:srgbClr val="0000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dirty="0">
              <a:ln>
                <a:noFill/>
              </a:ln>
              <a:solidFill>
                <a:srgbClr val="0000FF"/>
              </a:solidFill>
              <a:effectLst/>
              <a:uLnTx/>
              <a:uFillTx/>
              <a:latin typeface="Calibri"/>
              <a:ea typeface="+mn-ea"/>
              <a:cs typeface="+mn-cs"/>
            </a:endParaRPr>
          </a:p>
        </p:txBody>
      </p:sp>
      <p:sp>
        <p:nvSpPr>
          <p:cNvPr id="38" name="CuadroTexto 37">
            <a:extLst>
              <a:ext uri="{FF2B5EF4-FFF2-40B4-BE49-F238E27FC236}">
                <a16:creationId xmlns:a16="http://schemas.microsoft.com/office/drawing/2014/main" xmlns="" id="{E2FD7CC4-423C-4ABC-BC1F-E557ECC6435B}"/>
              </a:ext>
            </a:extLst>
          </p:cNvPr>
          <p:cNvSpPr txBox="1"/>
          <p:nvPr/>
        </p:nvSpPr>
        <p:spPr>
          <a:xfrm>
            <a:off x="5625994" y="1866646"/>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00FF"/>
                </a:solidFill>
                <a:latin typeface="Calibri"/>
                <a:ea typeface="+mn-ea"/>
                <a:cs typeface="Arial" panose="020B0604020202020204" pitchFamily="34" charset="0"/>
              </a:rPr>
              <a:t>1</a:t>
            </a:r>
          </a:p>
        </p:txBody>
      </p:sp>
      <p:sp>
        <p:nvSpPr>
          <p:cNvPr id="39" name="Cerrar llave 38">
            <a:extLst>
              <a:ext uri="{FF2B5EF4-FFF2-40B4-BE49-F238E27FC236}">
                <a16:creationId xmlns:a16="http://schemas.microsoft.com/office/drawing/2014/main" xmlns="" id="{EDFDE122-B7F2-4505-9454-4666158A433F}"/>
              </a:ext>
            </a:extLst>
          </p:cNvPr>
          <p:cNvSpPr/>
          <p:nvPr/>
        </p:nvSpPr>
        <p:spPr>
          <a:xfrm>
            <a:off x="5527986" y="2576924"/>
            <a:ext cx="155448" cy="576000"/>
          </a:xfrm>
          <a:prstGeom prst="rightBrace">
            <a:avLst/>
          </a:prstGeom>
          <a:noFill/>
          <a:ln w="50800" cap="flat" cmpd="sng" algn="ctr">
            <a:solidFill>
              <a:srgbClr val="0099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0" name="CuadroTexto 39">
            <a:extLst>
              <a:ext uri="{FF2B5EF4-FFF2-40B4-BE49-F238E27FC236}">
                <a16:creationId xmlns:a16="http://schemas.microsoft.com/office/drawing/2014/main" xmlns="" id="{815BDE67-BFD2-4C4B-9065-E68CFCEFC958}"/>
              </a:ext>
            </a:extLst>
          </p:cNvPr>
          <p:cNvSpPr txBox="1"/>
          <p:nvPr/>
        </p:nvSpPr>
        <p:spPr>
          <a:xfrm>
            <a:off x="5644751" y="2612852"/>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9900"/>
                </a:solidFill>
                <a:latin typeface="Calibri"/>
                <a:ea typeface="+mn-ea"/>
                <a:cs typeface="Arial" panose="020B0604020202020204" pitchFamily="34" charset="0"/>
              </a:rPr>
              <a:t>2</a:t>
            </a:r>
          </a:p>
        </p:txBody>
      </p:sp>
      <p:pic>
        <p:nvPicPr>
          <p:cNvPr id="3" name="Imagen 2">
            <a:extLst>
              <a:ext uri="{FF2B5EF4-FFF2-40B4-BE49-F238E27FC236}">
                <a16:creationId xmlns:a16="http://schemas.microsoft.com/office/drawing/2014/main" xmlns="" id="{559EF5AE-A8F0-44AB-8E58-E1A6E3FA5DCD}"/>
              </a:ext>
            </a:extLst>
          </p:cNvPr>
          <p:cNvPicPr>
            <a:picLocks noChangeAspect="1"/>
          </p:cNvPicPr>
          <p:nvPr/>
        </p:nvPicPr>
        <p:blipFill>
          <a:blip r:embed="rId3"/>
          <a:stretch>
            <a:fillRect/>
          </a:stretch>
        </p:blipFill>
        <p:spPr>
          <a:xfrm>
            <a:off x="519803" y="3401719"/>
            <a:ext cx="8079075" cy="3315372"/>
          </a:xfrm>
          <a:prstGeom prst="rect">
            <a:avLst/>
          </a:prstGeom>
        </p:spPr>
      </p:pic>
    </p:spTree>
    <p:extLst>
      <p:ext uri="{BB962C8B-B14F-4D97-AF65-F5344CB8AC3E}">
        <p14:creationId xmlns:p14="http://schemas.microsoft.com/office/powerpoint/2010/main" val="939362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2">
            <a:extLst>
              <a:ext uri="{FF2B5EF4-FFF2-40B4-BE49-F238E27FC236}">
                <a16:creationId xmlns:a16="http://schemas.microsoft.com/office/drawing/2014/main" xmlns="" id="{DE3039CE-357D-45A3-9760-ECF71074A7D0}"/>
              </a:ext>
            </a:extLst>
          </p:cNvPr>
          <p:cNvSpPr>
            <a:spLocks noGrp="1"/>
          </p:cNvSpPr>
          <p:nvPr>
            <p:ph type="title"/>
          </p:nvPr>
        </p:nvSpPr>
        <p:spPr>
          <a:xfrm>
            <a:off x="1624845" y="258445"/>
            <a:ext cx="4647630" cy="813000"/>
          </a:xfrm>
        </p:spPr>
        <p:txBody>
          <a:bodyPr/>
          <a:lstStyle/>
          <a:p>
            <a:pPr defTabSz="457200"/>
            <a:r>
              <a:rPr lang="es-CL" sz="2800" b="1" dirty="0">
                <a:solidFill>
                  <a:prstClr val="white"/>
                </a:solidFill>
                <a:latin typeface="Calibri"/>
              </a:rPr>
              <a:t>Operador UNION ALL</a:t>
            </a:r>
          </a:p>
        </p:txBody>
      </p:sp>
      <p:sp>
        <p:nvSpPr>
          <p:cNvPr id="23" name="Rectangle 3">
            <a:extLst>
              <a:ext uri="{FF2B5EF4-FFF2-40B4-BE49-F238E27FC236}">
                <a16:creationId xmlns:a16="http://schemas.microsoft.com/office/drawing/2014/main" xmlns="" id="{032A5B1E-1696-428B-B5A6-9D46F79B7A0C}"/>
              </a:ext>
            </a:extLst>
          </p:cNvPr>
          <p:cNvSpPr txBox="1">
            <a:spLocks noChangeArrowheads="1"/>
          </p:cNvSpPr>
          <p:nvPr/>
        </p:nvSpPr>
        <p:spPr bwMode="auto">
          <a:xfrm>
            <a:off x="439732" y="127010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p:txBody>
      </p:sp>
      <p:sp>
        <p:nvSpPr>
          <p:cNvPr id="24" name="Text Box 5">
            <a:extLst>
              <a:ext uri="{FF2B5EF4-FFF2-40B4-BE49-F238E27FC236}">
                <a16:creationId xmlns:a16="http://schemas.microsoft.com/office/drawing/2014/main" xmlns="" id="{EF5C7BDA-E5D0-4FC4-9EF4-8C9E0B210048}"/>
              </a:ext>
            </a:extLst>
          </p:cNvPr>
          <p:cNvSpPr txBox="1">
            <a:spLocks noChangeArrowheads="1"/>
          </p:cNvSpPr>
          <p:nvPr/>
        </p:nvSpPr>
        <p:spPr bwMode="auto">
          <a:xfrm>
            <a:off x="636166" y="1606084"/>
            <a:ext cx="5344016" cy="230832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FROM emp_sal_12000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UNION ALL</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FROM emp_depto_90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UNION ALL</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800080"/>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800080"/>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FROM emp_depto_100</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pic>
        <p:nvPicPr>
          <p:cNvPr id="4" name="Imagen 3">
            <a:extLst>
              <a:ext uri="{FF2B5EF4-FFF2-40B4-BE49-F238E27FC236}">
                <a16:creationId xmlns:a16="http://schemas.microsoft.com/office/drawing/2014/main" xmlns="" id="{1F9D444A-8B2C-49A8-A3B6-43D112B37CEE}"/>
              </a:ext>
            </a:extLst>
          </p:cNvPr>
          <p:cNvPicPr>
            <a:picLocks noChangeAspect="1"/>
          </p:cNvPicPr>
          <p:nvPr/>
        </p:nvPicPr>
        <p:blipFill>
          <a:blip r:embed="rId3"/>
          <a:stretch>
            <a:fillRect/>
          </a:stretch>
        </p:blipFill>
        <p:spPr>
          <a:xfrm>
            <a:off x="-16130" y="3113179"/>
            <a:ext cx="9011848" cy="3537135"/>
          </a:xfrm>
          <a:prstGeom prst="rect">
            <a:avLst/>
          </a:prstGeom>
        </p:spPr>
      </p:pic>
      <p:sp>
        <p:nvSpPr>
          <p:cNvPr id="44" name="CuadroTexto 43">
            <a:extLst>
              <a:ext uri="{FF2B5EF4-FFF2-40B4-BE49-F238E27FC236}">
                <a16:creationId xmlns:a16="http://schemas.microsoft.com/office/drawing/2014/main" xmlns="" id="{D5493D50-5998-4A6E-9BD3-A83DD5122553}"/>
              </a:ext>
            </a:extLst>
          </p:cNvPr>
          <p:cNvSpPr txBox="1"/>
          <p:nvPr/>
        </p:nvSpPr>
        <p:spPr>
          <a:xfrm>
            <a:off x="277195" y="1732863"/>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00FF"/>
                </a:solidFill>
                <a:latin typeface="Calibri"/>
                <a:ea typeface="+mn-ea"/>
                <a:cs typeface="Arial" panose="020B0604020202020204" pitchFamily="34" charset="0"/>
              </a:rPr>
              <a:t>1</a:t>
            </a:r>
          </a:p>
        </p:txBody>
      </p:sp>
      <p:sp>
        <p:nvSpPr>
          <p:cNvPr id="45" name="CuadroTexto 44">
            <a:extLst>
              <a:ext uri="{FF2B5EF4-FFF2-40B4-BE49-F238E27FC236}">
                <a16:creationId xmlns:a16="http://schemas.microsoft.com/office/drawing/2014/main" xmlns="" id="{F5B625D9-2552-4F20-8970-8C414A9223D3}"/>
              </a:ext>
            </a:extLst>
          </p:cNvPr>
          <p:cNvSpPr txBox="1"/>
          <p:nvPr/>
        </p:nvSpPr>
        <p:spPr>
          <a:xfrm>
            <a:off x="277195" y="2465562"/>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B050"/>
                </a:solidFill>
                <a:latin typeface="Calibri"/>
                <a:ea typeface="+mn-ea"/>
                <a:cs typeface="Arial" panose="020B0604020202020204" pitchFamily="34" charset="0"/>
              </a:rPr>
              <a:t>2</a:t>
            </a:r>
          </a:p>
        </p:txBody>
      </p:sp>
      <p:sp>
        <p:nvSpPr>
          <p:cNvPr id="46" name="CuadroTexto 45">
            <a:extLst>
              <a:ext uri="{FF2B5EF4-FFF2-40B4-BE49-F238E27FC236}">
                <a16:creationId xmlns:a16="http://schemas.microsoft.com/office/drawing/2014/main" xmlns="" id="{3066FC69-6440-4562-820A-548395D0C1C6}"/>
              </a:ext>
            </a:extLst>
          </p:cNvPr>
          <p:cNvSpPr txBox="1"/>
          <p:nvPr/>
        </p:nvSpPr>
        <p:spPr>
          <a:xfrm>
            <a:off x="277195" y="3145500"/>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800080"/>
                </a:solidFill>
                <a:latin typeface="Calibri"/>
                <a:ea typeface="+mn-ea"/>
                <a:cs typeface="Arial" panose="020B0604020202020204" pitchFamily="34" charset="0"/>
              </a:rPr>
              <a:t>3</a:t>
            </a:r>
          </a:p>
        </p:txBody>
      </p:sp>
    </p:spTree>
    <p:extLst>
      <p:ext uri="{BB962C8B-B14F-4D97-AF65-F5344CB8AC3E}">
        <p14:creationId xmlns:p14="http://schemas.microsoft.com/office/powerpoint/2010/main" val="2476374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2">
            <a:extLst>
              <a:ext uri="{FF2B5EF4-FFF2-40B4-BE49-F238E27FC236}">
                <a16:creationId xmlns:a16="http://schemas.microsoft.com/office/drawing/2014/main" xmlns="" id="{DE3039CE-357D-45A3-9760-ECF71074A7D0}"/>
              </a:ext>
            </a:extLst>
          </p:cNvPr>
          <p:cNvSpPr>
            <a:spLocks noGrp="1"/>
          </p:cNvSpPr>
          <p:nvPr>
            <p:ph type="title"/>
          </p:nvPr>
        </p:nvSpPr>
        <p:spPr>
          <a:xfrm>
            <a:off x="1624845" y="258445"/>
            <a:ext cx="4647630" cy="813000"/>
          </a:xfrm>
        </p:spPr>
        <p:txBody>
          <a:bodyPr/>
          <a:lstStyle/>
          <a:p>
            <a:pPr defTabSz="457200"/>
            <a:r>
              <a:rPr lang="es-CL" sz="2800" b="1" dirty="0">
                <a:solidFill>
                  <a:prstClr val="white"/>
                </a:solidFill>
                <a:latin typeface="Calibri"/>
              </a:rPr>
              <a:t>Operador INTERSECT</a:t>
            </a:r>
          </a:p>
        </p:txBody>
      </p:sp>
      <p:sp>
        <p:nvSpPr>
          <p:cNvPr id="8" name="Rectángulo redondeado 8">
            <a:extLst>
              <a:ext uri="{FF2B5EF4-FFF2-40B4-BE49-F238E27FC236}">
                <a16:creationId xmlns:a16="http://schemas.microsoft.com/office/drawing/2014/main" xmlns="" id="{16D1B062-00F9-455D-8374-4CFD1725B0F7}"/>
              </a:ext>
            </a:extLst>
          </p:cNvPr>
          <p:cNvSpPr/>
          <p:nvPr/>
        </p:nvSpPr>
        <p:spPr>
          <a:xfrm>
            <a:off x="1547664" y="1196752"/>
            <a:ext cx="5760000" cy="936000"/>
          </a:xfrm>
          <a:prstGeom prst="roundRect">
            <a:avLst/>
          </a:prstGeom>
          <a:solidFill>
            <a:srgbClr val="CC3300"/>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CL" sz="160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Retornas todas las filas que se repiten en ambas consultas</a:t>
            </a:r>
          </a:p>
        </p:txBody>
      </p:sp>
      <p:pic>
        <p:nvPicPr>
          <p:cNvPr id="9" name="Imagen 8">
            <a:extLst>
              <a:ext uri="{FF2B5EF4-FFF2-40B4-BE49-F238E27FC236}">
                <a16:creationId xmlns:a16="http://schemas.microsoft.com/office/drawing/2014/main" xmlns="" id="{82731D89-72C5-4037-90A4-9AE8F8A903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580169"/>
            <a:ext cx="5800000" cy="3657143"/>
          </a:xfrm>
          <a:prstGeom prst="rect">
            <a:avLst/>
          </a:prstGeom>
        </p:spPr>
      </p:pic>
    </p:spTree>
    <p:extLst>
      <p:ext uri="{BB962C8B-B14F-4D97-AF65-F5344CB8AC3E}">
        <p14:creationId xmlns:p14="http://schemas.microsoft.com/office/powerpoint/2010/main" val="1904274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2">
            <a:extLst>
              <a:ext uri="{FF2B5EF4-FFF2-40B4-BE49-F238E27FC236}">
                <a16:creationId xmlns:a16="http://schemas.microsoft.com/office/drawing/2014/main" xmlns="" id="{DE3039CE-357D-45A3-9760-ECF71074A7D0}"/>
              </a:ext>
            </a:extLst>
          </p:cNvPr>
          <p:cNvSpPr>
            <a:spLocks noGrp="1"/>
          </p:cNvSpPr>
          <p:nvPr>
            <p:ph type="title"/>
          </p:nvPr>
        </p:nvSpPr>
        <p:spPr>
          <a:xfrm>
            <a:off x="1624845" y="258445"/>
            <a:ext cx="4647630" cy="813000"/>
          </a:xfrm>
        </p:spPr>
        <p:txBody>
          <a:bodyPr/>
          <a:lstStyle/>
          <a:p>
            <a:pPr defTabSz="457200"/>
            <a:r>
              <a:rPr lang="es-CL" sz="2800" b="1" dirty="0">
                <a:solidFill>
                  <a:prstClr val="white"/>
                </a:solidFill>
                <a:latin typeface="Calibri"/>
              </a:rPr>
              <a:t>Operador INTERSECT</a:t>
            </a:r>
          </a:p>
        </p:txBody>
      </p:sp>
      <p:sp>
        <p:nvSpPr>
          <p:cNvPr id="27" name="Rectangle 3">
            <a:extLst>
              <a:ext uri="{FF2B5EF4-FFF2-40B4-BE49-F238E27FC236}">
                <a16:creationId xmlns:a16="http://schemas.microsoft.com/office/drawing/2014/main" xmlns="" id="{2BD02516-3B06-43EE-90EB-210DFA807C43}"/>
              </a:ext>
            </a:extLst>
          </p:cNvPr>
          <p:cNvSpPr txBox="1">
            <a:spLocks noChangeArrowheads="1"/>
          </p:cNvSpPr>
          <p:nvPr/>
        </p:nvSpPr>
        <p:spPr bwMode="auto">
          <a:xfrm>
            <a:off x="611188" y="158085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p:txBody>
      </p:sp>
      <p:sp>
        <p:nvSpPr>
          <p:cNvPr id="28" name="Text Box 5">
            <a:extLst>
              <a:ext uri="{FF2B5EF4-FFF2-40B4-BE49-F238E27FC236}">
                <a16:creationId xmlns:a16="http://schemas.microsoft.com/office/drawing/2014/main" xmlns="" id="{88A8A928-8DD8-42B5-B7D8-5F3823B7F25E}"/>
              </a:ext>
            </a:extLst>
          </p:cNvPr>
          <p:cNvSpPr txBox="1">
            <a:spLocks noChangeArrowheads="1"/>
          </p:cNvSpPr>
          <p:nvPr/>
        </p:nvSpPr>
        <p:spPr bwMode="auto">
          <a:xfrm>
            <a:off x="755576" y="1916832"/>
            <a:ext cx="5328592"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FROM emp_sal_12000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INTERSECT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FROM emp_depto_90</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sp>
        <p:nvSpPr>
          <p:cNvPr id="38" name="Cerrar llave 37">
            <a:extLst>
              <a:ext uri="{FF2B5EF4-FFF2-40B4-BE49-F238E27FC236}">
                <a16:creationId xmlns:a16="http://schemas.microsoft.com/office/drawing/2014/main" xmlns="" id="{8F0AFF44-B066-4BDC-A963-63527D89E94B}"/>
              </a:ext>
            </a:extLst>
          </p:cNvPr>
          <p:cNvSpPr/>
          <p:nvPr/>
        </p:nvSpPr>
        <p:spPr>
          <a:xfrm>
            <a:off x="4572000" y="1988840"/>
            <a:ext cx="155448" cy="576000"/>
          </a:xfrm>
          <a:prstGeom prst="rightBrace">
            <a:avLst/>
          </a:prstGeom>
          <a:noFill/>
          <a:ln w="50800" cap="flat" cmpd="sng" algn="ctr">
            <a:solidFill>
              <a:srgbClr val="0000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dirty="0">
              <a:ln>
                <a:noFill/>
              </a:ln>
              <a:solidFill>
                <a:srgbClr val="0000FF"/>
              </a:solidFill>
              <a:effectLst/>
              <a:uLnTx/>
              <a:uFillTx/>
              <a:latin typeface="Calibri"/>
              <a:ea typeface="+mn-ea"/>
              <a:cs typeface="+mn-cs"/>
            </a:endParaRPr>
          </a:p>
        </p:txBody>
      </p:sp>
      <p:sp>
        <p:nvSpPr>
          <p:cNvPr id="39" name="CuadroTexto 38">
            <a:extLst>
              <a:ext uri="{FF2B5EF4-FFF2-40B4-BE49-F238E27FC236}">
                <a16:creationId xmlns:a16="http://schemas.microsoft.com/office/drawing/2014/main" xmlns="" id="{742EA5B5-E52E-4EEE-ABE6-6736B701BF01}"/>
              </a:ext>
            </a:extLst>
          </p:cNvPr>
          <p:cNvSpPr txBox="1"/>
          <p:nvPr/>
        </p:nvSpPr>
        <p:spPr>
          <a:xfrm>
            <a:off x="4689890" y="2034722"/>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00FF"/>
                </a:solidFill>
                <a:latin typeface="Calibri"/>
                <a:ea typeface="+mn-ea"/>
                <a:cs typeface="Arial" panose="020B0604020202020204" pitchFamily="34" charset="0"/>
              </a:rPr>
              <a:t>1</a:t>
            </a:r>
          </a:p>
        </p:txBody>
      </p:sp>
      <p:sp>
        <p:nvSpPr>
          <p:cNvPr id="40" name="Cerrar llave 39">
            <a:extLst>
              <a:ext uri="{FF2B5EF4-FFF2-40B4-BE49-F238E27FC236}">
                <a16:creationId xmlns:a16="http://schemas.microsoft.com/office/drawing/2014/main" xmlns="" id="{CEA9F879-991C-44CC-B9B4-94992C707D1A}"/>
              </a:ext>
            </a:extLst>
          </p:cNvPr>
          <p:cNvSpPr/>
          <p:nvPr/>
        </p:nvSpPr>
        <p:spPr>
          <a:xfrm>
            <a:off x="4591882" y="2745000"/>
            <a:ext cx="155448" cy="576000"/>
          </a:xfrm>
          <a:prstGeom prst="rightBrace">
            <a:avLst/>
          </a:prstGeom>
          <a:noFill/>
          <a:ln w="50800" cap="flat" cmpd="sng" algn="ctr">
            <a:solidFill>
              <a:srgbClr val="0099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1" name="CuadroTexto 40">
            <a:extLst>
              <a:ext uri="{FF2B5EF4-FFF2-40B4-BE49-F238E27FC236}">
                <a16:creationId xmlns:a16="http://schemas.microsoft.com/office/drawing/2014/main" xmlns="" id="{9D8EADCB-8103-460D-8162-46A71C38BF32}"/>
              </a:ext>
            </a:extLst>
          </p:cNvPr>
          <p:cNvSpPr txBox="1"/>
          <p:nvPr/>
        </p:nvSpPr>
        <p:spPr>
          <a:xfrm>
            <a:off x="4708647" y="2780928"/>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9900"/>
                </a:solidFill>
                <a:latin typeface="Calibri"/>
                <a:ea typeface="+mn-ea"/>
                <a:cs typeface="Arial" panose="020B0604020202020204" pitchFamily="34" charset="0"/>
              </a:rPr>
              <a:t>2</a:t>
            </a:r>
          </a:p>
        </p:txBody>
      </p:sp>
      <p:pic>
        <p:nvPicPr>
          <p:cNvPr id="2" name="Imagen 1">
            <a:extLst>
              <a:ext uri="{FF2B5EF4-FFF2-40B4-BE49-F238E27FC236}">
                <a16:creationId xmlns:a16="http://schemas.microsoft.com/office/drawing/2014/main" xmlns="" id="{95F9FFD8-45CF-43D4-8BF2-CED1C8473EF9}"/>
              </a:ext>
            </a:extLst>
          </p:cNvPr>
          <p:cNvPicPr>
            <a:picLocks noChangeAspect="1"/>
          </p:cNvPicPr>
          <p:nvPr/>
        </p:nvPicPr>
        <p:blipFill>
          <a:blip r:embed="rId3"/>
          <a:stretch>
            <a:fillRect/>
          </a:stretch>
        </p:blipFill>
        <p:spPr>
          <a:xfrm>
            <a:off x="211447" y="3619372"/>
            <a:ext cx="8772131" cy="2554385"/>
          </a:xfrm>
          <a:prstGeom prst="rect">
            <a:avLst/>
          </a:prstGeom>
        </p:spPr>
      </p:pic>
    </p:spTree>
    <p:extLst>
      <p:ext uri="{BB962C8B-B14F-4D97-AF65-F5344CB8AC3E}">
        <p14:creationId xmlns:p14="http://schemas.microsoft.com/office/powerpoint/2010/main" val="3814345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2">
            <a:extLst>
              <a:ext uri="{FF2B5EF4-FFF2-40B4-BE49-F238E27FC236}">
                <a16:creationId xmlns:a16="http://schemas.microsoft.com/office/drawing/2014/main" xmlns="" id="{DE3039CE-357D-45A3-9760-ECF71074A7D0}"/>
              </a:ext>
            </a:extLst>
          </p:cNvPr>
          <p:cNvSpPr>
            <a:spLocks noGrp="1"/>
          </p:cNvSpPr>
          <p:nvPr>
            <p:ph type="title"/>
          </p:nvPr>
        </p:nvSpPr>
        <p:spPr>
          <a:xfrm>
            <a:off x="1624845" y="258445"/>
            <a:ext cx="4647630" cy="813000"/>
          </a:xfrm>
        </p:spPr>
        <p:txBody>
          <a:bodyPr/>
          <a:lstStyle/>
          <a:p>
            <a:pPr defTabSz="457200"/>
            <a:r>
              <a:rPr lang="es-CL" sz="2800" b="1" dirty="0">
                <a:solidFill>
                  <a:prstClr val="white"/>
                </a:solidFill>
                <a:latin typeface="Calibri"/>
              </a:rPr>
              <a:t>Operador INTERSECT</a:t>
            </a:r>
          </a:p>
        </p:txBody>
      </p:sp>
      <p:sp>
        <p:nvSpPr>
          <p:cNvPr id="32" name="Rectangle 3">
            <a:extLst>
              <a:ext uri="{FF2B5EF4-FFF2-40B4-BE49-F238E27FC236}">
                <a16:creationId xmlns:a16="http://schemas.microsoft.com/office/drawing/2014/main" xmlns="" id="{A0CEBE2C-7A73-4DDC-9784-4F64017324FB}"/>
              </a:ext>
            </a:extLst>
          </p:cNvPr>
          <p:cNvSpPr txBox="1">
            <a:spLocks noChangeArrowheads="1"/>
          </p:cNvSpPr>
          <p:nvPr/>
        </p:nvSpPr>
        <p:spPr bwMode="auto">
          <a:xfrm>
            <a:off x="683524" y="1412776"/>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33" name="Text Box 5">
            <a:extLst>
              <a:ext uri="{FF2B5EF4-FFF2-40B4-BE49-F238E27FC236}">
                <a16:creationId xmlns:a16="http://schemas.microsoft.com/office/drawing/2014/main" xmlns="" id="{024708E9-1AA5-4C94-B0CE-E967CD606A38}"/>
              </a:ext>
            </a:extLst>
          </p:cNvPr>
          <p:cNvSpPr txBox="1">
            <a:spLocks noChangeArrowheads="1"/>
          </p:cNvSpPr>
          <p:nvPr/>
        </p:nvSpPr>
        <p:spPr bwMode="auto">
          <a:xfrm>
            <a:off x="788723" y="1747900"/>
            <a:ext cx="5328592"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FROM emp_sal_12000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INTERSECT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FROM emp_depto_100</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sp>
        <p:nvSpPr>
          <p:cNvPr id="43" name="Cerrar llave 42">
            <a:extLst>
              <a:ext uri="{FF2B5EF4-FFF2-40B4-BE49-F238E27FC236}">
                <a16:creationId xmlns:a16="http://schemas.microsoft.com/office/drawing/2014/main" xmlns="" id="{132A6F83-33D1-4B04-AE34-05A7A2F07462}"/>
              </a:ext>
            </a:extLst>
          </p:cNvPr>
          <p:cNvSpPr/>
          <p:nvPr/>
        </p:nvSpPr>
        <p:spPr>
          <a:xfrm>
            <a:off x="4605147" y="1849264"/>
            <a:ext cx="155448" cy="576000"/>
          </a:xfrm>
          <a:prstGeom prst="rightBrace">
            <a:avLst/>
          </a:prstGeom>
          <a:noFill/>
          <a:ln w="50800" cap="flat" cmpd="sng" algn="ctr">
            <a:solidFill>
              <a:srgbClr val="0000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dirty="0">
              <a:ln>
                <a:noFill/>
              </a:ln>
              <a:solidFill>
                <a:srgbClr val="0000FF"/>
              </a:solidFill>
              <a:effectLst/>
              <a:uLnTx/>
              <a:uFillTx/>
              <a:latin typeface="Calibri"/>
              <a:ea typeface="+mn-ea"/>
              <a:cs typeface="+mn-cs"/>
            </a:endParaRPr>
          </a:p>
        </p:txBody>
      </p:sp>
      <p:sp>
        <p:nvSpPr>
          <p:cNvPr id="44" name="CuadroTexto 43">
            <a:extLst>
              <a:ext uri="{FF2B5EF4-FFF2-40B4-BE49-F238E27FC236}">
                <a16:creationId xmlns:a16="http://schemas.microsoft.com/office/drawing/2014/main" xmlns="" id="{B48987CB-03A5-4401-AB32-97F31C77E18D}"/>
              </a:ext>
            </a:extLst>
          </p:cNvPr>
          <p:cNvSpPr txBox="1"/>
          <p:nvPr/>
        </p:nvSpPr>
        <p:spPr>
          <a:xfrm>
            <a:off x="4723037" y="1895146"/>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00FF"/>
                </a:solidFill>
                <a:latin typeface="Calibri"/>
                <a:ea typeface="+mn-ea"/>
                <a:cs typeface="Arial" panose="020B0604020202020204" pitchFamily="34" charset="0"/>
              </a:rPr>
              <a:t>1</a:t>
            </a:r>
          </a:p>
        </p:txBody>
      </p:sp>
      <p:sp>
        <p:nvSpPr>
          <p:cNvPr id="45" name="Cerrar llave 44">
            <a:extLst>
              <a:ext uri="{FF2B5EF4-FFF2-40B4-BE49-F238E27FC236}">
                <a16:creationId xmlns:a16="http://schemas.microsoft.com/office/drawing/2014/main" xmlns="" id="{E692731D-080E-46E4-A07F-BD385137F730}"/>
              </a:ext>
            </a:extLst>
          </p:cNvPr>
          <p:cNvSpPr/>
          <p:nvPr/>
        </p:nvSpPr>
        <p:spPr>
          <a:xfrm>
            <a:off x="4625029" y="2605424"/>
            <a:ext cx="155448" cy="576000"/>
          </a:xfrm>
          <a:prstGeom prst="rightBrace">
            <a:avLst/>
          </a:prstGeom>
          <a:noFill/>
          <a:ln w="50800" cap="flat" cmpd="sng" algn="ctr">
            <a:solidFill>
              <a:srgbClr val="0099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6" name="CuadroTexto 45">
            <a:extLst>
              <a:ext uri="{FF2B5EF4-FFF2-40B4-BE49-F238E27FC236}">
                <a16:creationId xmlns:a16="http://schemas.microsoft.com/office/drawing/2014/main" xmlns="" id="{CF3B739E-33DB-463B-BE8E-BD763E98BB69}"/>
              </a:ext>
            </a:extLst>
          </p:cNvPr>
          <p:cNvSpPr txBox="1"/>
          <p:nvPr/>
        </p:nvSpPr>
        <p:spPr>
          <a:xfrm>
            <a:off x="4741794" y="2641352"/>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9900"/>
                </a:solidFill>
                <a:latin typeface="Calibri"/>
                <a:ea typeface="+mn-ea"/>
                <a:cs typeface="Arial" panose="020B0604020202020204" pitchFamily="34" charset="0"/>
              </a:rPr>
              <a:t>2</a:t>
            </a:r>
          </a:p>
        </p:txBody>
      </p:sp>
      <p:pic>
        <p:nvPicPr>
          <p:cNvPr id="3" name="Imagen 2">
            <a:extLst>
              <a:ext uri="{FF2B5EF4-FFF2-40B4-BE49-F238E27FC236}">
                <a16:creationId xmlns:a16="http://schemas.microsoft.com/office/drawing/2014/main" xmlns="" id="{9D920EC5-8309-46A5-9BE8-DA11A0B419D7}"/>
              </a:ext>
            </a:extLst>
          </p:cNvPr>
          <p:cNvPicPr>
            <a:picLocks noChangeAspect="1"/>
          </p:cNvPicPr>
          <p:nvPr/>
        </p:nvPicPr>
        <p:blipFill>
          <a:blip r:embed="rId3"/>
          <a:stretch>
            <a:fillRect/>
          </a:stretch>
        </p:blipFill>
        <p:spPr>
          <a:xfrm>
            <a:off x="124198" y="3693036"/>
            <a:ext cx="8961897" cy="2444708"/>
          </a:xfrm>
          <a:prstGeom prst="rect">
            <a:avLst/>
          </a:prstGeom>
        </p:spPr>
      </p:pic>
    </p:spTree>
    <p:extLst>
      <p:ext uri="{BB962C8B-B14F-4D97-AF65-F5344CB8AC3E}">
        <p14:creationId xmlns:p14="http://schemas.microsoft.com/office/powerpoint/2010/main" val="4134207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2">
            <a:extLst>
              <a:ext uri="{FF2B5EF4-FFF2-40B4-BE49-F238E27FC236}">
                <a16:creationId xmlns:a16="http://schemas.microsoft.com/office/drawing/2014/main" xmlns="" id="{DE3039CE-357D-45A3-9760-ECF71074A7D0}"/>
              </a:ext>
            </a:extLst>
          </p:cNvPr>
          <p:cNvSpPr>
            <a:spLocks noGrp="1"/>
          </p:cNvSpPr>
          <p:nvPr>
            <p:ph type="title"/>
          </p:nvPr>
        </p:nvSpPr>
        <p:spPr>
          <a:xfrm>
            <a:off x="1624845" y="258445"/>
            <a:ext cx="4647630" cy="813000"/>
          </a:xfrm>
        </p:spPr>
        <p:txBody>
          <a:bodyPr/>
          <a:lstStyle/>
          <a:p>
            <a:pPr defTabSz="457200"/>
            <a:r>
              <a:rPr lang="es-CL" sz="2800" b="1" dirty="0">
                <a:solidFill>
                  <a:prstClr val="white"/>
                </a:solidFill>
                <a:latin typeface="Calibri"/>
              </a:rPr>
              <a:t>Operador INTERSECT</a:t>
            </a:r>
          </a:p>
        </p:txBody>
      </p:sp>
      <p:sp>
        <p:nvSpPr>
          <p:cNvPr id="26" name="Rectangle 3">
            <a:extLst>
              <a:ext uri="{FF2B5EF4-FFF2-40B4-BE49-F238E27FC236}">
                <a16:creationId xmlns:a16="http://schemas.microsoft.com/office/drawing/2014/main" xmlns="" id="{A6C286D1-DC63-4013-B8B2-4FAF3C89E26F}"/>
              </a:ext>
            </a:extLst>
          </p:cNvPr>
          <p:cNvSpPr txBox="1">
            <a:spLocks noChangeArrowheads="1"/>
          </p:cNvSpPr>
          <p:nvPr/>
        </p:nvSpPr>
        <p:spPr bwMode="auto">
          <a:xfrm>
            <a:off x="611188" y="122792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p:txBody>
      </p:sp>
      <p:sp>
        <p:nvSpPr>
          <p:cNvPr id="27" name="Text Box 5">
            <a:extLst>
              <a:ext uri="{FF2B5EF4-FFF2-40B4-BE49-F238E27FC236}">
                <a16:creationId xmlns:a16="http://schemas.microsoft.com/office/drawing/2014/main" xmlns="" id="{B0B8EF04-B639-49C1-84D2-55ECD9A017C6}"/>
              </a:ext>
            </a:extLst>
          </p:cNvPr>
          <p:cNvSpPr txBox="1">
            <a:spLocks noChangeArrowheads="1"/>
          </p:cNvSpPr>
          <p:nvPr/>
        </p:nvSpPr>
        <p:spPr bwMode="auto">
          <a:xfrm>
            <a:off x="1244208" y="1563908"/>
            <a:ext cx="5344016" cy="230832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FROM emp_sal_12000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INTERSECT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FROM emp_depto_90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INTERSECT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800080"/>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800080"/>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FROM emp_depto_100</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pic>
        <p:nvPicPr>
          <p:cNvPr id="28" name="Imagen 27">
            <a:extLst>
              <a:ext uri="{FF2B5EF4-FFF2-40B4-BE49-F238E27FC236}">
                <a16:creationId xmlns:a16="http://schemas.microsoft.com/office/drawing/2014/main" xmlns="" id="{F79EFC44-8128-4A4D-A03E-4190AC83BF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9317" y="4817922"/>
            <a:ext cx="2714262" cy="453860"/>
          </a:xfrm>
          <a:prstGeom prst="rect">
            <a:avLst/>
          </a:prstGeom>
        </p:spPr>
      </p:pic>
      <p:pic>
        <p:nvPicPr>
          <p:cNvPr id="29" name="Imagen 28" descr="Imagen que contiene captura de pantalla, gabinete, computadora, escritorio&#10;&#10;Descripción generada automáticamente">
            <a:extLst>
              <a:ext uri="{FF2B5EF4-FFF2-40B4-BE49-F238E27FC236}">
                <a16:creationId xmlns:a16="http://schemas.microsoft.com/office/drawing/2014/main" xmlns="" id="{3814E87C-3278-4724-AB65-4F76AA511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8964" y="4656117"/>
            <a:ext cx="2459483" cy="1158981"/>
          </a:xfrm>
          <a:prstGeom prst="rect">
            <a:avLst/>
          </a:prstGeom>
        </p:spPr>
      </p:pic>
      <p:sp>
        <p:nvSpPr>
          <p:cNvPr id="30" name="CuadroTexto 29">
            <a:extLst>
              <a:ext uri="{FF2B5EF4-FFF2-40B4-BE49-F238E27FC236}">
                <a16:creationId xmlns:a16="http://schemas.microsoft.com/office/drawing/2014/main" xmlns="" id="{11C6A30C-70EC-413E-A3CF-EBC1F3854E14}"/>
              </a:ext>
            </a:extLst>
          </p:cNvPr>
          <p:cNvSpPr txBox="1"/>
          <p:nvPr/>
        </p:nvSpPr>
        <p:spPr>
          <a:xfrm>
            <a:off x="35496" y="4627661"/>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00FF"/>
                </a:solidFill>
                <a:latin typeface="Calibri"/>
                <a:ea typeface="+mn-ea"/>
                <a:cs typeface="Arial" panose="020B0604020202020204" pitchFamily="34" charset="0"/>
              </a:rPr>
              <a:t>1</a:t>
            </a:r>
          </a:p>
        </p:txBody>
      </p:sp>
      <p:sp>
        <p:nvSpPr>
          <p:cNvPr id="31" name="CuadroTexto 30">
            <a:extLst>
              <a:ext uri="{FF2B5EF4-FFF2-40B4-BE49-F238E27FC236}">
                <a16:creationId xmlns:a16="http://schemas.microsoft.com/office/drawing/2014/main" xmlns="" id="{493B8163-724A-4ECC-9C37-8349A56BDDC2}"/>
              </a:ext>
            </a:extLst>
          </p:cNvPr>
          <p:cNvSpPr txBox="1"/>
          <p:nvPr/>
        </p:nvSpPr>
        <p:spPr>
          <a:xfrm>
            <a:off x="35496" y="6048370"/>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B050"/>
                </a:solidFill>
                <a:latin typeface="Calibri"/>
                <a:ea typeface="+mn-ea"/>
                <a:cs typeface="Arial" panose="020B0604020202020204" pitchFamily="34" charset="0"/>
              </a:rPr>
              <a:t>2</a:t>
            </a:r>
          </a:p>
        </p:txBody>
      </p:sp>
      <p:sp>
        <p:nvSpPr>
          <p:cNvPr id="34" name="CuadroTexto 33">
            <a:extLst>
              <a:ext uri="{FF2B5EF4-FFF2-40B4-BE49-F238E27FC236}">
                <a16:creationId xmlns:a16="http://schemas.microsoft.com/office/drawing/2014/main" xmlns="" id="{8BDD3AC1-3C22-41B6-B4B7-75159D30F954}"/>
              </a:ext>
            </a:extLst>
          </p:cNvPr>
          <p:cNvSpPr txBox="1"/>
          <p:nvPr/>
        </p:nvSpPr>
        <p:spPr>
          <a:xfrm>
            <a:off x="2914677" y="4934857"/>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800080"/>
                </a:solidFill>
                <a:latin typeface="Calibri"/>
                <a:ea typeface="+mn-ea"/>
                <a:cs typeface="Arial" panose="020B0604020202020204" pitchFamily="34" charset="0"/>
              </a:rPr>
              <a:t>3</a:t>
            </a:r>
          </a:p>
        </p:txBody>
      </p:sp>
      <p:sp>
        <p:nvSpPr>
          <p:cNvPr id="35" name="CuadroTexto 34">
            <a:extLst>
              <a:ext uri="{FF2B5EF4-FFF2-40B4-BE49-F238E27FC236}">
                <a16:creationId xmlns:a16="http://schemas.microsoft.com/office/drawing/2014/main" xmlns="" id="{71B2BE15-0815-46C1-94D9-51D8D227D372}"/>
              </a:ext>
            </a:extLst>
          </p:cNvPr>
          <p:cNvSpPr txBox="1"/>
          <p:nvPr/>
        </p:nvSpPr>
        <p:spPr>
          <a:xfrm>
            <a:off x="2692331" y="4286785"/>
            <a:ext cx="1206100" cy="369332"/>
          </a:xfrm>
          <a:prstGeom prst="rect">
            <a:avLst/>
          </a:prstGeom>
          <a:noFill/>
        </p:spPr>
        <p:txBody>
          <a:bodyPr wrap="none" rtlCol="0">
            <a:spAutoFit/>
          </a:bodyPr>
          <a:lstStyle/>
          <a:p>
            <a:pPr algn="ctr" fontAlgn="base">
              <a:spcBef>
                <a:spcPct val="0"/>
              </a:spcBef>
              <a:spcAft>
                <a:spcPct val="0"/>
              </a:spcAft>
              <a:buClrTx/>
              <a:buFontTx/>
              <a:buNone/>
            </a:pPr>
            <a:r>
              <a:rPr lang="es-CL" sz="1800" b="1" kern="1200" dirty="0">
                <a:solidFill>
                  <a:srgbClr val="C00000"/>
                </a:solidFill>
                <a:latin typeface="Calibri"/>
                <a:ea typeface="+mn-ea"/>
                <a:cs typeface="Arial" panose="020B0604020202020204" pitchFamily="34" charset="0"/>
              </a:rPr>
              <a:t>INTERSECT</a:t>
            </a:r>
          </a:p>
        </p:txBody>
      </p:sp>
      <p:sp>
        <p:nvSpPr>
          <p:cNvPr id="36" name="CuadroTexto 35">
            <a:extLst>
              <a:ext uri="{FF2B5EF4-FFF2-40B4-BE49-F238E27FC236}">
                <a16:creationId xmlns:a16="http://schemas.microsoft.com/office/drawing/2014/main" xmlns="" id="{FB2A4676-B307-43A5-B144-9C506C9D8A8B}"/>
              </a:ext>
            </a:extLst>
          </p:cNvPr>
          <p:cNvSpPr txBox="1"/>
          <p:nvPr/>
        </p:nvSpPr>
        <p:spPr>
          <a:xfrm>
            <a:off x="778470" y="5613045"/>
            <a:ext cx="1318719" cy="369332"/>
          </a:xfrm>
          <a:prstGeom prst="rect">
            <a:avLst/>
          </a:prstGeom>
          <a:noFill/>
        </p:spPr>
        <p:txBody>
          <a:bodyPr wrap="square" rtlCol="0">
            <a:spAutoFit/>
          </a:bodyPr>
          <a:lstStyle/>
          <a:p>
            <a:pPr algn="ctr" fontAlgn="base">
              <a:spcBef>
                <a:spcPct val="0"/>
              </a:spcBef>
              <a:spcAft>
                <a:spcPct val="0"/>
              </a:spcAft>
              <a:buClrTx/>
              <a:buFontTx/>
              <a:buNone/>
            </a:pPr>
            <a:r>
              <a:rPr lang="es-CL" sz="1800" b="1" kern="1200" dirty="0">
                <a:solidFill>
                  <a:srgbClr val="C00000"/>
                </a:solidFill>
                <a:latin typeface="Calibri"/>
                <a:ea typeface="+mn-ea"/>
                <a:cs typeface="Arial" panose="020B0604020202020204" pitchFamily="34" charset="0"/>
              </a:rPr>
              <a:t>INTERSECT</a:t>
            </a:r>
          </a:p>
        </p:txBody>
      </p:sp>
      <p:sp>
        <p:nvSpPr>
          <p:cNvPr id="37" name="Rectangle 83">
            <a:extLst>
              <a:ext uri="{FF2B5EF4-FFF2-40B4-BE49-F238E27FC236}">
                <a16:creationId xmlns:a16="http://schemas.microsoft.com/office/drawing/2014/main" xmlns="" id="{350B3D12-2BBE-4943-8256-657330DC0464}"/>
              </a:ext>
            </a:extLst>
          </p:cNvPr>
          <p:cNvSpPr>
            <a:spLocks noChangeArrowheads="1"/>
          </p:cNvSpPr>
          <p:nvPr/>
        </p:nvSpPr>
        <p:spPr bwMode="auto">
          <a:xfrm>
            <a:off x="3224389" y="4661476"/>
            <a:ext cx="2473200" cy="1173391"/>
          </a:xfrm>
          <a:prstGeom prst="rect">
            <a:avLst/>
          </a:prstGeom>
          <a:noFill/>
          <a:ln w="31750">
            <a:solidFill>
              <a:srgbClr val="800080"/>
            </a:solidFill>
            <a:miter lim="800000"/>
            <a:headEnd/>
            <a:tailEnd/>
          </a:ln>
        </p:spPr>
        <p:txBody>
          <a:bodyPr wrap="none" anchor="ctr"/>
          <a:lstStyle/>
          <a:p>
            <a:pPr algn="ctr" fontAlgn="base">
              <a:spcBef>
                <a:spcPct val="0"/>
              </a:spcBef>
              <a:spcAft>
                <a:spcPct val="0"/>
              </a:spcAft>
              <a:buClrTx/>
              <a:buFontTx/>
              <a:buNone/>
            </a:pPr>
            <a:endParaRPr lang="es-ES" sz="2000" kern="1200" dirty="0">
              <a:solidFill>
                <a:prstClr val="black"/>
              </a:solidFill>
              <a:latin typeface="Arial" panose="020B0604020202020204" pitchFamily="34" charset="0"/>
              <a:ea typeface="+mn-ea"/>
              <a:cs typeface="Arial" panose="020B0604020202020204" pitchFamily="34" charset="0"/>
            </a:endParaRPr>
          </a:p>
        </p:txBody>
      </p:sp>
      <p:pic>
        <p:nvPicPr>
          <p:cNvPr id="38" name="Imagen 37">
            <a:extLst>
              <a:ext uri="{FF2B5EF4-FFF2-40B4-BE49-F238E27FC236}">
                <a16:creationId xmlns:a16="http://schemas.microsoft.com/office/drawing/2014/main" xmlns="" id="{044FCE34-0CAC-4960-9327-B660ACC862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266" y="4187904"/>
            <a:ext cx="2232023" cy="1407310"/>
          </a:xfrm>
          <a:prstGeom prst="rect">
            <a:avLst/>
          </a:prstGeom>
        </p:spPr>
      </p:pic>
      <p:sp>
        <p:nvSpPr>
          <p:cNvPr id="39" name="Rectangle 83">
            <a:extLst>
              <a:ext uri="{FF2B5EF4-FFF2-40B4-BE49-F238E27FC236}">
                <a16:creationId xmlns:a16="http://schemas.microsoft.com/office/drawing/2014/main" xmlns="" id="{A923F8E6-1D22-4EF0-9EC9-AD522928BF4A}"/>
              </a:ext>
            </a:extLst>
          </p:cNvPr>
          <p:cNvSpPr>
            <a:spLocks noChangeArrowheads="1"/>
          </p:cNvSpPr>
          <p:nvPr/>
        </p:nvSpPr>
        <p:spPr bwMode="auto">
          <a:xfrm>
            <a:off x="332127" y="4191764"/>
            <a:ext cx="2232023" cy="1421281"/>
          </a:xfrm>
          <a:prstGeom prst="rect">
            <a:avLst/>
          </a:prstGeom>
          <a:noFill/>
          <a:ln w="31750">
            <a:solidFill>
              <a:srgbClr val="0000FF"/>
            </a:solidFill>
            <a:miter lim="800000"/>
            <a:headEnd/>
            <a:tailEnd/>
          </a:ln>
        </p:spPr>
        <p:txBody>
          <a:bodyPr wrap="none" anchor="ctr"/>
          <a:lstStyle/>
          <a:p>
            <a:pPr algn="ctr" fontAlgn="base">
              <a:spcBef>
                <a:spcPct val="0"/>
              </a:spcBef>
              <a:spcAft>
                <a:spcPct val="0"/>
              </a:spcAft>
              <a:buClrTx/>
              <a:buFontTx/>
              <a:buNone/>
            </a:pPr>
            <a:endParaRPr lang="es-ES" sz="2000" kern="1200" dirty="0">
              <a:solidFill>
                <a:prstClr val="black"/>
              </a:solidFill>
              <a:latin typeface="Arial" panose="020B0604020202020204" pitchFamily="34" charset="0"/>
              <a:ea typeface="+mn-ea"/>
              <a:cs typeface="Arial" panose="020B0604020202020204" pitchFamily="34" charset="0"/>
            </a:endParaRPr>
          </a:p>
        </p:txBody>
      </p:sp>
      <p:pic>
        <p:nvPicPr>
          <p:cNvPr id="40" name="Imagen 39">
            <a:extLst>
              <a:ext uri="{FF2B5EF4-FFF2-40B4-BE49-F238E27FC236}">
                <a16:creationId xmlns:a16="http://schemas.microsoft.com/office/drawing/2014/main" xmlns="" id="{16197F73-804C-4DF8-9C55-CA67D52E91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55" y="5984499"/>
            <a:ext cx="2246488" cy="612491"/>
          </a:xfrm>
          <a:prstGeom prst="rect">
            <a:avLst/>
          </a:prstGeom>
        </p:spPr>
      </p:pic>
      <p:sp>
        <p:nvSpPr>
          <p:cNvPr id="41" name="Rectangle 83">
            <a:extLst>
              <a:ext uri="{FF2B5EF4-FFF2-40B4-BE49-F238E27FC236}">
                <a16:creationId xmlns:a16="http://schemas.microsoft.com/office/drawing/2014/main" xmlns="" id="{865BBB02-AC01-4FF1-9B22-6600AF91BE7F}"/>
              </a:ext>
            </a:extLst>
          </p:cNvPr>
          <p:cNvSpPr>
            <a:spLocks noChangeArrowheads="1"/>
          </p:cNvSpPr>
          <p:nvPr/>
        </p:nvSpPr>
        <p:spPr bwMode="auto">
          <a:xfrm>
            <a:off x="332801" y="5968369"/>
            <a:ext cx="2246488" cy="618286"/>
          </a:xfrm>
          <a:prstGeom prst="rect">
            <a:avLst/>
          </a:prstGeom>
          <a:noFill/>
          <a:ln w="31750">
            <a:solidFill>
              <a:srgbClr val="009900"/>
            </a:solidFill>
            <a:miter lim="800000"/>
            <a:headEnd/>
            <a:tailEnd/>
          </a:ln>
        </p:spPr>
        <p:txBody>
          <a:bodyPr wrap="none" anchor="ctr"/>
          <a:lstStyle/>
          <a:p>
            <a:pPr algn="ctr" fontAlgn="base">
              <a:spcBef>
                <a:spcPct val="0"/>
              </a:spcBef>
              <a:spcAft>
                <a:spcPct val="0"/>
              </a:spcAft>
              <a:buClrTx/>
              <a:buFontTx/>
              <a:buNone/>
            </a:pPr>
            <a:endParaRPr lang="es-ES" sz="2000" kern="1200">
              <a:solidFill>
                <a:prstClr val="black"/>
              </a:solidFill>
              <a:latin typeface="Arial" panose="020B0604020202020204" pitchFamily="34" charset="0"/>
              <a:ea typeface="+mn-ea"/>
              <a:cs typeface="Arial" panose="020B0604020202020204" pitchFamily="34" charset="0"/>
            </a:endParaRPr>
          </a:p>
        </p:txBody>
      </p:sp>
      <p:sp>
        <p:nvSpPr>
          <p:cNvPr id="42" name="CuadroTexto 41">
            <a:extLst>
              <a:ext uri="{FF2B5EF4-FFF2-40B4-BE49-F238E27FC236}">
                <a16:creationId xmlns:a16="http://schemas.microsoft.com/office/drawing/2014/main" xmlns="" id="{0E874684-BE52-4BD4-A6E4-B298B2800062}"/>
              </a:ext>
            </a:extLst>
          </p:cNvPr>
          <p:cNvSpPr txBox="1"/>
          <p:nvPr/>
        </p:nvSpPr>
        <p:spPr>
          <a:xfrm>
            <a:off x="5690985" y="4675421"/>
            <a:ext cx="465191" cy="769441"/>
          </a:xfrm>
          <a:prstGeom prst="rect">
            <a:avLst/>
          </a:prstGeom>
          <a:noFill/>
        </p:spPr>
        <p:txBody>
          <a:bodyPr wrap="none" rtlCol="0">
            <a:spAutoFit/>
          </a:bodyPr>
          <a:lstStyle/>
          <a:p>
            <a:pPr algn="ctr" fontAlgn="base">
              <a:spcBef>
                <a:spcPct val="0"/>
              </a:spcBef>
              <a:spcAft>
                <a:spcPct val="0"/>
              </a:spcAft>
              <a:buClrTx/>
              <a:buFontTx/>
              <a:buNone/>
            </a:pPr>
            <a:r>
              <a:rPr lang="es-CL" sz="4400" b="1" kern="1200" dirty="0">
                <a:solidFill>
                  <a:srgbClr val="C00000"/>
                </a:solidFill>
                <a:latin typeface="Calibri"/>
                <a:ea typeface="+mn-ea"/>
                <a:cs typeface="Arial" panose="020B0604020202020204" pitchFamily="34" charset="0"/>
              </a:rPr>
              <a:t>=</a:t>
            </a:r>
          </a:p>
        </p:txBody>
      </p:sp>
      <p:sp>
        <p:nvSpPr>
          <p:cNvPr id="47" name="CuadroTexto 46">
            <a:extLst>
              <a:ext uri="{FF2B5EF4-FFF2-40B4-BE49-F238E27FC236}">
                <a16:creationId xmlns:a16="http://schemas.microsoft.com/office/drawing/2014/main" xmlns="" id="{01A9E308-E84C-463A-8AE8-C8D5849F7F88}"/>
              </a:ext>
            </a:extLst>
          </p:cNvPr>
          <p:cNvSpPr txBox="1"/>
          <p:nvPr/>
        </p:nvSpPr>
        <p:spPr>
          <a:xfrm>
            <a:off x="902833" y="1700779"/>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00FF"/>
                </a:solidFill>
                <a:latin typeface="Calibri"/>
                <a:ea typeface="+mn-ea"/>
                <a:cs typeface="Arial" panose="020B0604020202020204" pitchFamily="34" charset="0"/>
              </a:rPr>
              <a:t>1</a:t>
            </a:r>
          </a:p>
        </p:txBody>
      </p:sp>
      <p:sp>
        <p:nvSpPr>
          <p:cNvPr id="48" name="CuadroTexto 47">
            <a:extLst>
              <a:ext uri="{FF2B5EF4-FFF2-40B4-BE49-F238E27FC236}">
                <a16:creationId xmlns:a16="http://schemas.microsoft.com/office/drawing/2014/main" xmlns="" id="{F4F7C3E9-B531-46FC-8A65-EB6687DF220F}"/>
              </a:ext>
            </a:extLst>
          </p:cNvPr>
          <p:cNvSpPr txBox="1"/>
          <p:nvPr/>
        </p:nvSpPr>
        <p:spPr>
          <a:xfrm>
            <a:off x="902833" y="2433478"/>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B050"/>
                </a:solidFill>
                <a:latin typeface="Calibri"/>
                <a:ea typeface="+mn-ea"/>
                <a:cs typeface="Arial" panose="020B0604020202020204" pitchFamily="34" charset="0"/>
              </a:rPr>
              <a:t>2</a:t>
            </a:r>
          </a:p>
        </p:txBody>
      </p:sp>
      <p:sp>
        <p:nvSpPr>
          <p:cNvPr id="49" name="CuadroTexto 48">
            <a:extLst>
              <a:ext uri="{FF2B5EF4-FFF2-40B4-BE49-F238E27FC236}">
                <a16:creationId xmlns:a16="http://schemas.microsoft.com/office/drawing/2014/main" xmlns="" id="{72A9D9FE-E0F4-40BB-9B5F-2BEFA349FD38}"/>
              </a:ext>
            </a:extLst>
          </p:cNvPr>
          <p:cNvSpPr txBox="1"/>
          <p:nvPr/>
        </p:nvSpPr>
        <p:spPr>
          <a:xfrm>
            <a:off x="902833" y="3113416"/>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800080"/>
                </a:solidFill>
                <a:latin typeface="Calibri"/>
                <a:ea typeface="+mn-ea"/>
                <a:cs typeface="Arial" panose="020B0604020202020204" pitchFamily="34" charset="0"/>
              </a:rPr>
              <a:t>3</a:t>
            </a:r>
          </a:p>
        </p:txBody>
      </p:sp>
    </p:spTree>
    <p:extLst>
      <p:ext uri="{BB962C8B-B14F-4D97-AF65-F5344CB8AC3E}">
        <p14:creationId xmlns:p14="http://schemas.microsoft.com/office/powerpoint/2010/main" val="1841136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xmlns="" id="{7573328E-BCD9-4056-AEDD-0C97FCE1A1DC}"/>
              </a:ext>
            </a:extLst>
          </p:cNvPr>
          <p:cNvSpPr>
            <a:spLocks noGrp="1"/>
          </p:cNvSpPr>
          <p:nvPr>
            <p:ph type="title"/>
          </p:nvPr>
        </p:nvSpPr>
        <p:spPr>
          <a:xfrm>
            <a:off x="1606532" y="212725"/>
            <a:ext cx="4594244" cy="813000"/>
          </a:xfrm>
        </p:spPr>
        <p:txBody>
          <a:bodyPr/>
          <a:lstStyle/>
          <a:p>
            <a:r>
              <a:rPr lang="es-ES_tradnl" b="1" dirty="0"/>
              <a:t>Experiencia de Aprendizaje</a:t>
            </a:r>
            <a:br>
              <a:rPr lang="es-ES_tradnl" b="1" dirty="0"/>
            </a:br>
            <a:r>
              <a:rPr lang="es-ES_tradnl" b="1" dirty="0"/>
              <a:t>y Competencia Asociada</a:t>
            </a:r>
          </a:p>
        </p:txBody>
      </p:sp>
      <p:graphicFrame>
        <p:nvGraphicFramePr>
          <p:cNvPr id="4" name="Tabla 6">
            <a:extLst>
              <a:ext uri="{FF2B5EF4-FFF2-40B4-BE49-F238E27FC236}">
                <a16:creationId xmlns="" xmlns:a16="http://schemas.microsoft.com/office/drawing/2014/main" id="{FB9E9EC4-1442-454F-96A7-8DBD75B3E084}"/>
              </a:ext>
            </a:extLst>
          </p:cNvPr>
          <p:cNvGraphicFramePr>
            <a:graphicFrameLocks noGrp="1"/>
          </p:cNvGraphicFramePr>
          <p:nvPr/>
        </p:nvGraphicFramePr>
        <p:xfrm>
          <a:off x="428622" y="1668467"/>
          <a:ext cx="8315325" cy="3939090"/>
        </p:xfrm>
        <a:graphic>
          <a:graphicData uri="http://schemas.openxmlformats.org/drawingml/2006/table">
            <a:tbl>
              <a:tblPr firstRow="1" bandRow="1">
                <a:tableStyleId>{073A0DAA-6AF3-43AB-8588-CEC1D06C72B9}</a:tableStyleId>
              </a:tblPr>
              <a:tblGrid>
                <a:gridCol w="1457328">
                  <a:extLst>
                    <a:ext uri="{9D8B030D-6E8A-4147-A177-3AD203B41FA5}">
                      <a16:colId xmlns="" xmlns:a16="http://schemas.microsoft.com/office/drawing/2014/main" val="447460705"/>
                    </a:ext>
                  </a:extLst>
                </a:gridCol>
                <a:gridCol w="2928935">
                  <a:extLst>
                    <a:ext uri="{9D8B030D-6E8A-4147-A177-3AD203B41FA5}">
                      <a16:colId xmlns="" xmlns:a16="http://schemas.microsoft.com/office/drawing/2014/main" val="745656918"/>
                    </a:ext>
                  </a:extLst>
                </a:gridCol>
                <a:gridCol w="3929062">
                  <a:extLst>
                    <a:ext uri="{9D8B030D-6E8A-4147-A177-3AD203B41FA5}">
                      <a16:colId xmlns="" xmlns:a16="http://schemas.microsoft.com/office/drawing/2014/main" val="4006272735"/>
                    </a:ext>
                  </a:extLst>
                </a:gridCol>
              </a:tblGrid>
              <a:tr h="1205362">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Experiencia</a:t>
                      </a:r>
                      <a:endParaRPr lang="es-CL" dirty="0"/>
                    </a:p>
                  </a:txBody>
                  <a:tcPr anchor="ctr"/>
                </a:tc>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Nombre</a:t>
                      </a:r>
                      <a:endParaRPr lang="es-CL"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Unidad de Competencia Especialidad – Nivel de la Competencia de Empleabilidad</a:t>
                      </a:r>
                      <a:endParaRPr lang="es-CL" dirty="0"/>
                    </a:p>
                  </a:txBody>
                  <a:tcPr anchor="ctr"/>
                </a:tc>
                <a:extLst>
                  <a:ext uri="{0D108BD9-81ED-4DB2-BD59-A6C34878D82A}">
                    <a16:rowId xmlns="" xmlns:a16="http://schemas.microsoft.com/office/drawing/2014/main" val="1379131601"/>
                  </a:ext>
                </a:extLst>
              </a:tr>
              <a:tr h="722048">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800" b="0" i="0" u="none" strike="noStrike" kern="0" cap="none" spc="0" normalizeH="0" baseline="0" noProof="0" dirty="0" err="1">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Nº</a:t>
                      </a:r>
                      <a:r>
                        <a:rPr kumimoji="0" lang="es-ES_tradn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 2</a:t>
                      </a:r>
                    </a:p>
                    <a:p>
                      <a:endParaRPr lang="es-CL" dirty="0"/>
                    </a:p>
                  </a:txBody>
                  <a:tcPr anchor="ctr"/>
                </a:tc>
                <a:tc row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Construyendo sentencias complejas  de recuperación  y manipulación de datos</a:t>
                      </a:r>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0" i="0" u="none" strike="noStrike" kern="0" cap="none" spc="0" normalizeH="0" baseline="0" noProof="0" dirty="0">
                          <a:ln>
                            <a:noFill/>
                          </a:ln>
                          <a:solidFill>
                            <a:srgbClr val="172740"/>
                          </a:solidFill>
                          <a:effectLst/>
                          <a:uLnTx/>
                          <a:uFillTx/>
                          <a:latin typeface="Calibri" panose="020F0502020204030204" pitchFamily="34" charset="0"/>
                          <a:ea typeface="+mn-ea"/>
                          <a:cs typeface="Calibri" panose="020F0502020204030204" pitchFamily="34" charset="0"/>
                          <a:sym typeface="Arial"/>
                        </a:rPr>
                        <a:t>Desarrolla operaciones sobre la base de datos que permitan la obtención, actualización, inserción y eliminación de información estableciendo una conexión con una base de datos para cumplir con los requerimientos de la organización.</a:t>
                      </a:r>
                      <a:endParaRPr lang="es-CL" dirty="0"/>
                    </a:p>
                  </a:txBody>
                  <a:tcPr anchor="ctr"/>
                </a:tc>
                <a:extLst>
                  <a:ext uri="{0D108BD9-81ED-4DB2-BD59-A6C34878D82A}">
                    <a16:rowId xmlns="" xmlns:a16="http://schemas.microsoft.com/office/drawing/2014/main" val="3941631869"/>
                  </a:ext>
                </a:extLst>
              </a:tr>
              <a:tr h="722048">
                <a:tc vMerge="1">
                  <a:txBody>
                    <a:bodyPr/>
                    <a:lstStyle/>
                    <a:p>
                      <a:endParaRPr lang="es-CL" dirty="0"/>
                    </a:p>
                  </a:txBody>
                  <a:tcPr anchor="ctr"/>
                </a:tc>
                <a:tc vMerge="1">
                  <a:txBody>
                    <a:bodyPr/>
                    <a:lstStyle/>
                    <a:p>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800" dirty="0">
                          <a:effectLst/>
                          <a:latin typeface="Calibri" panose="020F0502020204030204" pitchFamily="34" charset="0"/>
                          <a:ea typeface="Calibri" panose="020F0502020204030204" pitchFamily="34" charset="0"/>
                        </a:rPr>
                        <a:t>Resolución de Problemas (N1)</a:t>
                      </a:r>
                      <a:endParaRPr lang="es-CL" sz="1800" dirty="0"/>
                    </a:p>
                  </a:txBody>
                  <a:tcPr anchor="ctr"/>
                </a:tc>
                <a:extLst>
                  <a:ext uri="{0D108BD9-81ED-4DB2-BD59-A6C34878D82A}">
                    <a16:rowId xmlns="" xmlns:a16="http://schemas.microsoft.com/office/drawing/2014/main" val="2871679439"/>
                  </a:ext>
                </a:extLst>
              </a:tr>
            </a:tbl>
          </a:graphicData>
        </a:graphic>
      </p:graphicFrame>
    </p:spTree>
    <p:extLst>
      <p:ext uri="{BB962C8B-B14F-4D97-AF65-F5344CB8AC3E}">
        <p14:creationId xmlns:p14="http://schemas.microsoft.com/office/powerpoint/2010/main" val="4066620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2">
            <a:extLst>
              <a:ext uri="{FF2B5EF4-FFF2-40B4-BE49-F238E27FC236}">
                <a16:creationId xmlns:a16="http://schemas.microsoft.com/office/drawing/2014/main" xmlns="" id="{DE3039CE-357D-45A3-9760-ECF71074A7D0}"/>
              </a:ext>
            </a:extLst>
          </p:cNvPr>
          <p:cNvSpPr>
            <a:spLocks noGrp="1"/>
          </p:cNvSpPr>
          <p:nvPr>
            <p:ph type="title"/>
          </p:nvPr>
        </p:nvSpPr>
        <p:spPr>
          <a:xfrm>
            <a:off x="1624845" y="258445"/>
            <a:ext cx="4647630" cy="813000"/>
          </a:xfrm>
        </p:spPr>
        <p:txBody>
          <a:bodyPr/>
          <a:lstStyle/>
          <a:p>
            <a:pPr defTabSz="457200"/>
            <a:r>
              <a:rPr lang="es-CL" sz="2800" b="1" dirty="0">
                <a:solidFill>
                  <a:prstClr val="white"/>
                </a:solidFill>
                <a:latin typeface="Calibri"/>
              </a:rPr>
              <a:t>Operador MINUS</a:t>
            </a:r>
          </a:p>
        </p:txBody>
      </p:sp>
      <p:sp>
        <p:nvSpPr>
          <p:cNvPr id="21" name="Rectángulo redondeado 4">
            <a:extLst>
              <a:ext uri="{FF2B5EF4-FFF2-40B4-BE49-F238E27FC236}">
                <a16:creationId xmlns:a16="http://schemas.microsoft.com/office/drawing/2014/main" xmlns="" id="{AD1B94CE-3894-4F70-B6FD-6ADB5F6B83F4}"/>
              </a:ext>
            </a:extLst>
          </p:cNvPr>
          <p:cNvSpPr/>
          <p:nvPr/>
        </p:nvSpPr>
        <p:spPr>
          <a:xfrm>
            <a:off x="1619672" y="1196752"/>
            <a:ext cx="5760000" cy="936000"/>
          </a:xfrm>
          <a:prstGeom prst="roundRect">
            <a:avLst/>
          </a:prstGeom>
          <a:solidFill>
            <a:srgbClr val="CC3300"/>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defRPr/>
            </a:pPr>
            <a:r>
              <a:rPr lang="es-CL" sz="1600" b="1" dirty="0">
                <a:solidFill>
                  <a:srgbClr val="FFFFFF"/>
                </a:solidFill>
                <a:latin typeface="Calibri" panose="020F0502020204030204" pitchFamily="34" charset="0"/>
                <a:cs typeface="Calibri" panose="020F0502020204030204" pitchFamily="34" charset="0"/>
              </a:rPr>
              <a:t>Permite obtener todas las filas de la primera consulta que no se encuentran en la segunda consulta</a:t>
            </a:r>
          </a:p>
        </p:txBody>
      </p:sp>
      <p:pic>
        <p:nvPicPr>
          <p:cNvPr id="22" name="Imagen 21">
            <a:extLst>
              <a:ext uri="{FF2B5EF4-FFF2-40B4-BE49-F238E27FC236}">
                <a16:creationId xmlns:a16="http://schemas.microsoft.com/office/drawing/2014/main" xmlns="" id="{FC60A1AD-536E-48BE-8E4F-EEE9FC563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143" y="2547415"/>
            <a:ext cx="5685714" cy="3761905"/>
          </a:xfrm>
          <a:prstGeom prst="rect">
            <a:avLst/>
          </a:prstGeom>
        </p:spPr>
      </p:pic>
    </p:spTree>
    <p:extLst>
      <p:ext uri="{BB962C8B-B14F-4D97-AF65-F5344CB8AC3E}">
        <p14:creationId xmlns:p14="http://schemas.microsoft.com/office/powerpoint/2010/main" val="1898234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2">
            <a:extLst>
              <a:ext uri="{FF2B5EF4-FFF2-40B4-BE49-F238E27FC236}">
                <a16:creationId xmlns:a16="http://schemas.microsoft.com/office/drawing/2014/main" xmlns="" id="{DE3039CE-357D-45A3-9760-ECF71074A7D0}"/>
              </a:ext>
            </a:extLst>
          </p:cNvPr>
          <p:cNvSpPr>
            <a:spLocks noGrp="1"/>
          </p:cNvSpPr>
          <p:nvPr>
            <p:ph type="title"/>
          </p:nvPr>
        </p:nvSpPr>
        <p:spPr>
          <a:xfrm>
            <a:off x="1624845" y="258445"/>
            <a:ext cx="4647630" cy="813000"/>
          </a:xfrm>
        </p:spPr>
        <p:txBody>
          <a:bodyPr/>
          <a:lstStyle/>
          <a:p>
            <a:pPr defTabSz="457200"/>
            <a:r>
              <a:rPr lang="es-CL" sz="2800" b="1" dirty="0">
                <a:solidFill>
                  <a:prstClr val="white"/>
                </a:solidFill>
                <a:latin typeface="Calibri"/>
              </a:rPr>
              <a:t>Operador MINUS</a:t>
            </a:r>
          </a:p>
        </p:txBody>
      </p:sp>
      <p:sp>
        <p:nvSpPr>
          <p:cNvPr id="26" name="Rectangle 3">
            <a:extLst>
              <a:ext uri="{FF2B5EF4-FFF2-40B4-BE49-F238E27FC236}">
                <a16:creationId xmlns:a16="http://schemas.microsoft.com/office/drawing/2014/main" xmlns="" id="{E960FB93-BE62-4352-84D7-784EBC06F551}"/>
              </a:ext>
            </a:extLst>
          </p:cNvPr>
          <p:cNvSpPr txBox="1">
            <a:spLocks noChangeArrowheads="1"/>
          </p:cNvSpPr>
          <p:nvPr/>
        </p:nvSpPr>
        <p:spPr bwMode="auto">
          <a:xfrm>
            <a:off x="467172" y="1412776"/>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Arial Unicode MS"/>
            </a:endParaRPr>
          </a:p>
        </p:txBody>
      </p:sp>
      <p:sp>
        <p:nvSpPr>
          <p:cNvPr id="27" name="Text Box 5">
            <a:extLst>
              <a:ext uri="{FF2B5EF4-FFF2-40B4-BE49-F238E27FC236}">
                <a16:creationId xmlns:a16="http://schemas.microsoft.com/office/drawing/2014/main" xmlns="" id="{0E7D029B-69E4-4B7D-96C6-F2B73395ECC7}"/>
              </a:ext>
            </a:extLst>
          </p:cNvPr>
          <p:cNvSpPr txBox="1">
            <a:spLocks noChangeArrowheads="1"/>
          </p:cNvSpPr>
          <p:nvPr/>
        </p:nvSpPr>
        <p:spPr bwMode="auto">
          <a:xfrm>
            <a:off x="1100660" y="1735693"/>
            <a:ext cx="5040560" cy="158504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FROM emp_sal_12000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MINUS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FROM emp_depto_90</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sp>
        <p:nvSpPr>
          <p:cNvPr id="40" name="Cerrar llave 39">
            <a:extLst>
              <a:ext uri="{FF2B5EF4-FFF2-40B4-BE49-F238E27FC236}">
                <a16:creationId xmlns:a16="http://schemas.microsoft.com/office/drawing/2014/main" xmlns="" id="{87A79128-5275-4FAA-B2B4-770C72F1760A}"/>
              </a:ext>
            </a:extLst>
          </p:cNvPr>
          <p:cNvSpPr/>
          <p:nvPr/>
        </p:nvSpPr>
        <p:spPr>
          <a:xfrm>
            <a:off x="4897328" y="1820764"/>
            <a:ext cx="155448" cy="576000"/>
          </a:xfrm>
          <a:prstGeom prst="rightBrace">
            <a:avLst/>
          </a:prstGeom>
          <a:noFill/>
          <a:ln w="50800" cap="flat" cmpd="sng" algn="ctr">
            <a:solidFill>
              <a:srgbClr val="0000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dirty="0">
              <a:ln>
                <a:noFill/>
              </a:ln>
              <a:solidFill>
                <a:srgbClr val="0000FF"/>
              </a:solidFill>
              <a:effectLst/>
              <a:uLnTx/>
              <a:uFillTx/>
              <a:latin typeface="Calibri"/>
              <a:ea typeface="+mn-ea"/>
              <a:cs typeface="+mn-cs"/>
            </a:endParaRPr>
          </a:p>
        </p:txBody>
      </p:sp>
      <p:sp>
        <p:nvSpPr>
          <p:cNvPr id="41" name="CuadroTexto 40">
            <a:extLst>
              <a:ext uri="{FF2B5EF4-FFF2-40B4-BE49-F238E27FC236}">
                <a16:creationId xmlns:a16="http://schemas.microsoft.com/office/drawing/2014/main" xmlns="" id="{9BBACD16-B149-4B42-9F47-743CA3B707C9}"/>
              </a:ext>
            </a:extLst>
          </p:cNvPr>
          <p:cNvSpPr txBox="1"/>
          <p:nvPr/>
        </p:nvSpPr>
        <p:spPr>
          <a:xfrm>
            <a:off x="5015218" y="1866646"/>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00FF"/>
                </a:solidFill>
                <a:latin typeface="Calibri"/>
                <a:ea typeface="+mn-ea"/>
                <a:cs typeface="Arial" panose="020B0604020202020204" pitchFamily="34" charset="0"/>
              </a:rPr>
              <a:t>1</a:t>
            </a:r>
          </a:p>
        </p:txBody>
      </p:sp>
      <p:sp>
        <p:nvSpPr>
          <p:cNvPr id="42" name="Cerrar llave 41">
            <a:extLst>
              <a:ext uri="{FF2B5EF4-FFF2-40B4-BE49-F238E27FC236}">
                <a16:creationId xmlns:a16="http://schemas.microsoft.com/office/drawing/2014/main" xmlns="" id="{5F2AE3AE-6F7F-4730-B7E1-CEB1526D70F2}"/>
              </a:ext>
            </a:extLst>
          </p:cNvPr>
          <p:cNvSpPr/>
          <p:nvPr/>
        </p:nvSpPr>
        <p:spPr>
          <a:xfrm>
            <a:off x="4917210" y="2576924"/>
            <a:ext cx="155448" cy="576000"/>
          </a:xfrm>
          <a:prstGeom prst="rightBrace">
            <a:avLst/>
          </a:prstGeom>
          <a:noFill/>
          <a:ln w="50800" cap="flat" cmpd="sng" algn="ctr">
            <a:solidFill>
              <a:srgbClr val="0099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3" name="CuadroTexto 42">
            <a:extLst>
              <a:ext uri="{FF2B5EF4-FFF2-40B4-BE49-F238E27FC236}">
                <a16:creationId xmlns:a16="http://schemas.microsoft.com/office/drawing/2014/main" xmlns="" id="{E76DE9B5-FA48-40D3-AA5E-E7A0DA4916F2}"/>
              </a:ext>
            </a:extLst>
          </p:cNvPr>
          <p:cNvSpPr txBox="1"/>
          <p:nvPr/>
        </p:nvSpPr>
        <p:spPr>
          <a:xfrm>
            <a:off x="5033975" y="2612852"/>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9900"/>
                </a:solidFill>
                <a:latin typeface="Calibri"/>
                <a:ea typeface="+mn-ea"/>
                <a:cs typeface="Arial" panose="020B0604020202020204" pitchFamily="34" charset="0"/>
              </a:rPr>
              <a:t>2</a:t>
            </a:r>
          </a:p>
        </p:txBody>
      </p:sp>
      <p:pic>
        <p:nvPicPr>
          <p:cNvPr id="2" name="Imagen 1">
            <a:extLst>
              <a:ext uri="{FF2B5EF4-FFF2-40B4-BE49-F238E27FC236}">
                <a16:creationId xmlns:a16="http://schemas.microsoft.com/office/drawing/2014/main" xmlns="" id="{5CC3C6AA-F43B-46F9-80BA-7CADD0936C60}"/>
              </a:ext>
            </a:extLst>
          </p:cNvPr>
          <p:cNvPicPr>
            <a:picLocks noChangeAspect="1"/>
          </p:cNvPicPr>
          <p:nvPr/>
        </p:nvPicPr>
        <p:blipFill>
          <a:blip r:embed="rId3"/>
          <a:stretch>
            <a:fillRect/>
          </a:stretch>
        </p:blipFill>
        <p:spPr>
          <a:xfrm>
            <a:off x="182183" y="3565070"/>
            <a:ext cx="8817438" cy="2563936"/>
          </a:xfrm>
          <a:prstGeom prst="rect">
            <a:avLst/>
          </a:prstGeom>
        </p:spPr>
      </p:pic>
    </p:spTree>
    <p:extLst>
      <p:ext uri="{BB962C8B-B14F-4D97-AF65-F5344CB8AC3E}">
        <p14:creationId xmlns:p14="http://schemas.microsoft.com/office/powerpoint/2010/main" val="1404291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2">
            <a:extLst>
              <a:ext uri="{FF2B5EF4-FFF2-40B4-BE49-F238E27FC236}">
                <a16:creationId xmlns:a16="http://schemas.microsoft.com/office/drawing/2014/main" xmlns="" id="{DE3039CE-357D-45A3-9760-ECF71074A7D0}"/>
              </a:ext>
            </a:extLst>
          </p:cNvPr>
          <p:cNvSpPr>
            <a:spLocks noGrp="1"/>
          </p:cNvSpPr>
          <p:nvPr>
            <p:ph type="title"/>
          </p:nvPr>
        </p:nvSpPr>
        <p:spPr>
          <a:xfrm>
            <a:off x="1624845" y="258445"/>
            <a:ext cx="4647630" cy="813000"/>
          </a:xfrm>
        </p:spPr>
        <p:txBody>
          <a:bodyPr/>
          <a:lstStyle/>
          <a:p>
            <a:pPr defTabSz="457200"/>
            <a:r>
              <a:rPr lang="es-CL" sz="2800" b="1" dirty="0">
                <a:solidFill>
                  <a:prstClr val="white"/>
                </a:solidFill>
                <a:latin typeface="Calibri"/>
              </a:rPr>
              <a:t>Operador MINUS</a:t>
            </a:r>
          </a:p>
        </p:txBody>
      </p:sp>
      <p:sp>
        <p:nvSpPr>
          <p:cNvPr id="53" name="Rectangle 3">
            <a:extLst>
              <a:ext uri="{FF2B5EF4-FFF2-40B4-BE49-F238E27FC236}">
                <a16:creationId xmlns:a16="http://schemas.microsoft.com/office/drawing/2014/main" xmlns="" id="{87AE5C31-B28A-4728-BB88-00E45153E7D8}"/>
              </a:ext>
            </a:extLst>
          </p:cNvPr>
          <p:cNvSpPr txBox="1">
            <a:spLocks noChangeArrowheads="1"/>
          </p:cNvSpPr>
          <p:nvPr/>
        </p:nvSpPr>
        <p:spPr bwMode="auto">
          <a:xfrm>
            <a:off x="611188" y="1412776"/>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Arial Unicode MS"/>
            </a:endParaRPr>
          </a:p>
        </p:txBody>
      </p:sp>
      <p:sp>
        <p:nvSpPr>
          <p:cNvPr id="54" name="Text Box 5">
            <a:extLst>
              <a:ext uri="{FF2B5EF4-FFF2-40B4-BE49-F238E27FC236}">
                <a16:creationId xmlns:a16="http://schemas.microsoft.com/office/drawing/2014/main" xmlns="" id="{6F4EAFE0-88DF-45DC-ABE5-3C139C0EA7D9}"/>
              </a:ext>
            </a:extLst>
          </p:cNvPr>
          <p:cNvSpPr txBox="1">
            <a:spLocks noChangeArrowheads="1"/>
          </p:cNvSpPr>
          <p:nvPr/>
        </p:nvSpPr>
        <p:spPr bwMode="auto">
          <a:xfrm>
            <a:off x="827584" y="1724083"/>
            <a:ext cx="5040560"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FROM emp_depto_100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MINUS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FROM emp_sal_12000</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sp>
        <p:nvSpPr>
          <p:cNvPr id="61" name="Cerrar llave 60">
            <a:extLst>
              <a:ext uri="{FF2B5EF4-FFF2-40B4-BE49-F238E27FC236}">
                <a16:creationId xmlns:a16="http://schemas.microsoft.com/office/drawing/2014/main" xmlns="" id="{AE5F5B46-8026-4B84-86A0-FBF062A6968E}"/>
              </a:ext>
            </a:extLst>
          </p:cNvPr>
          <p:cNvSpPr/>
          <p:nvPr/>
        </p:nvSpPr>
        <p:spPr>
          <a:xfrm>
            <a:off x="4650378" y="1807701"/>
            <a:ext cx="155448" cy="576000"/>
          </a:xfrm>
          <a:prstGeom prst="rightBrace">
            <a:avLst/>
          </a:prstGeom>
          <a:noFill/>
          <a:ln w="50800" cap="flat" cmpd="sng" algn="ctr">
            <a:solidFill>
              <a:srgbClr val="0000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dirty="0">
              <a:ln>
                <a:noFill/>
              </a:ln>
              <a:solidFill>
                <a:srgbClr val="0000FF"/>
              </a:solidFill>
              <a:effectLst/>
              <a:uLnTx/>
              <a:uFillTx/>
              <a:latin typeface="Calibri"/>
              <a:ea typeface="+mn-ea"/>
              <a:cs typeface="+mn-cs"/>
            </a:endParaRPr>
          </a:p>
        </p:txBody>
      </p:sp>
      <p:sp>
        <p:nvSpPr>
          <p:cNvPr id="62" name="CuadroTexto 61">
            <a:extLst>
              <a:ext uri="{FF2B5EF4-FFF2-40B4-BE49-F238E27FC236}">
                <a16:creationId xmlns:a16="http://schemas.microsoft.com/office/drawing/2014/main" xmlns="" id="{4D074AD6-615C-4AD9-81F0-0A80098EE595}"/>
              </a:ext>
            </a:extLst>
          </p:cNvPr>
          <p:cNvSpPr txBox="1"/>
          <p:nvPr/>
        </p:nvSpPr>
        <p:spPr>
          <a:xfrm>
            <a:off x="4768268" y="1853583"/>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00FF"/>
                </a:solidFill>
                <a:latin typeface="Calibri"/>
                <a:ea typeface="+mn-ea"/>
                <a:cs typeface="Arial" panose="020B0604020202020204" pitchFamily="34" charset="0"/>
              </a:rPr>
              <a:t>1</a:t>
            </a:r>
          </a:p>
        </p:txBody>
      </p:sp>
      <p:sp>
        <p:nvSpPr>
          <p:cNvPr id="63" name="Cerrar llave 62">
            <a:extLst>
              <a:ext uri="{FF2B5EF4-FFF2-40B4-BE49-F238E27FC236}">
                <a16:creationId xmlns:a16="http://schemas.microsoft.com/office/drawing/2014/main" xmlns="" id="{9FB084C2-2789-4A0E-A603-46E91F843C66}"/>
              </a:ext>
            </a:extLst>
          </p:cNvPr>
          <p:cNvSpPr/>
          <p:nvPr/>
        </p:nvSpPr>
        <p:spPr>
          <a:xfrm>
            <a:off x="4670260" y="2563861"/>
            <a:ext cx="155448" cy="576000"/>
          </a:xfrm>
          <a:prstGeom prst="rightBrace">
            <a:avLst/>
          </a:prstGeom>
          <a:noFill/>
          <a:ln w="50800" cap="flat" cmpd="sng" algn="ctr">
            <a:solidFill>
              <a:srgbClr val="0099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4" name="CuadroTexto 63">
            <a:extLst>
              <a:ext uri="{FF2B5EF4-FFF2-40B4-BE49-F238E27FC236}">
                <a16:creationId xmlns:a16="http://schemas.microsoft.com/office/drawing/2014/main" xmlns="" id="{CE8C170C-2046-4796-8300-FA153AE7EB2B}"/>
              </a:ext>
            </a:extLst>
          </p:cNvPr>
          <p:cNvSpPr txBox="1"/>
          <p:nvPr/>
        </p:nvSpPr>
        <p:spPr>
          <a:xfrm>
            <a:off x="4787025" y="2599789"/>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9900"/>
                </a:solidFill>
                <a:latin typeface="Calibri"/>
                <a:ea typeface="+mn-ea"/>
                <a:cs typeface="Arial" panose="020B0604020202020204" pitchFamily="34" charset="0"/>
              </a:rPr>
              <a:t>2</a:t>
            </a:r>
          </a:p>
        </p:txBody>
      </p:sp>
      <p:pic>
        <p:nvPicPr>
          <p:cNvPr id="3" name="Imagen 2">
            <a:extLst>
              <a:ext uri="{FF2B5EF4-FFF2-40B4-BE49-F238E27FC236}">
                <a16:creationId xmlns:a16="http://schemas.microsoft.com/office/drawing/2014/main" xmlns="" id="{87E18B7C-A8B3-465A-B250-A6F1B533FFA6}"/>
              </a:ext>
            </a:extLst>
          </p:cNvPr>
          <p:cNvPicPr>
            <a:picLocks noChangeAspect="1"/>
          </p:cNvPicPr>
          <p:nvPr/>
        </p:nvPicPr>
        <p:blipFill>
          <a:blip r:embed="rId3"/>
          <a:stretch>
            <a:fillRect/>
          </a:stretch>
        </p:blipFill>
        <p:spPr>
          <a:xfrm>
            <a:off x="121802" y="3429000"/>
            <a:ext cx="8846063" cy="2981202"/>
          </a:xfrm>
          <a:prstGeom prst="rect">
            <a:avLst/>
          </a:prstGeom>
        </p:spPr>
      </p:pic>
    </p:spTree>
    <p:extLst>
      <p:ext uri="{BB962C8B-B14F-4D97-AF65-F5344CB8AC3E}">
        <p14:creationId xmlns:p14="http://schemas.microsoft.com/office/powerpoint/2010/main" val="3659579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2">
            <a:extLst>
              <a:ext uri="{FF2B5EF4-FFF2-40B4-BE49-F238E27FC236}">
                <a16:creationId xmlns:a16="http://schemas.microsoft.com/office/drawing/2014/main" xmlns="" id="{DE3039CE-357D-45A3-9760-ECF71074A7D0}"/>
              </a:ext>
            </a:extLst>
          </p:cNvPr>
          <p:cNvSpPr>
            <a:spLocks noGrp="1"/>
          </p:cNvSpPr>
          <p:nvPr>
            <p:ph type="title"/>
          </p:nvPr>
        </p:nvSpPr>
        <p:spPr>
          <a:xfrm>
            <a:off x="1624845" y="258445"/>
            <a:ext cx="4647630" cy="813000"/>
          </a:xfrm>
        </p:spPr>
        <p:txBody>
          <a:bodyPr/>
          <a:lstStyle/>
          <a:p>
            <a:pPr defTabSz="457200"/>
            <a:r>
              <a:rPr lang="es-CL" sz="2800" b="1" dirty="0">
                <a:solidFill>
                  <a:prstClr val="white"/>
                </a:solidFill>
                <a:latin typeface="Calibri"/>
              </a:rPr>
              <a:t>Operador MINUS</a:t>
            </a:r>
          </a:p>
        </p:txBody>
      </p:sp>
      <p:sp>
        <p:nvSpPr>
          <p:cNvPr id="26" name="Rectangle 3">
            <a:extLst>
              <a:ext uri="{FF2B5EF4-FFF2-40B4-BE49-F238E27FC236}">
                <a16:creationId xmlns:a16="http://schemas.microsoft.com/office/drawing/2014/main" xmlns="" id="{A6C286D1-DC63-4013-B8B2-4FAF3C89E26F}"/>
              </a:ext>
            </a:extLst>
          </p:cNvPr>
          <p:cNvSpPr txBox="1">
            <a:spLocks noChangeArrowheads="1"/>
          </p:cNvSpPr>
          <p:nvPr/>
        </p:nvSpPr>
        <p:spPr bwMode="auto">
          <a:xfrm>
            <a:off x="611188" y="122792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p:txBody>
      </p:sp>
      <p:sp>
        <p:nvSpPr>
          <p:cNvPr id="27" name="Text Box 5">
            <a:extLst>
              <a:ext uri="{FF2B5EF4-FFF2-40B4-BE49-F238E27FC236}">
                <a16:creationId xmlns:a16="http://schemas.microsoft.com/office/drawing/2014/main" xmlns="" id="{B0B8EF04-B639-49C1-84D2-55ECD9A017C6}"/>
              </a:ext>
            </a:extLst>
          </p:cNvPr>
          <p:cNvSpPr txBox="1">
            <a:spLocks noChangeArrowheads="1"/>
          </p:cNvSpPr>
          <p:nvPr/>
        </p:nvSpPr>
        <p:spPr bwMode="auto">
          <a:xfrm>
            <a:off x="1244208" y="1563908"/>
            <a:ext cx="5344016" cy="230832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FROM emp_sal_12000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MINUS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FROM emp_depto_90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MINUS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800080"/>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800080"/>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FROM emp_depto_100</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pic>
        <p:nvPicPr>
          <p:cNvPr id="29" name="Imagen 28" descr="Imagen que contiene captura de pantalla, gabinete, computadora, escritorio&#10;&#10;Descripción generada automáticamente">
            <a:extLst>
              <a:ext uri="{FF2B5EF4-FFF2-40B4-BE49-F238E27FC236}">
                <a16:creationId xmlns:a16="http://schemas.microsoft.com/office/drawing/2014/main" xmlns="" id="{3814E87C-3278-4724-AB65-4F76AA511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8964" y="4656117"/>
            <a:ext cx="2459483" cy="1158981"/>
          </a:xfrm>
          <a:prstGeom prst="rect">
            <a:avLst/>
          </a:prstGeom>
        </p:spPr>
      </p:pic>
      <p:sp>
        <p:nvSpPr>
          <p:cNvPr id="30" name="CuadroTexto 29">
            <a:extLst>
              <a:ext uri="{FF2B5EF4-FFF2-40B4-BE49-F238E27FC236}">
                <a16:creationId xmlns:a16="http://schemas.microsoft.com/office/drawing/2014/main" xmlns="" id="{11C6A30C-70EC-413E-A3CF-EBC1F3854E14}"/>
              </a:ext>
            </a:extLst>
          </p:cNvPr>
          <p:cNvSpPr txBox="1"/>
          <p:nvPr/>
        </p:nvSpPr>
        <p:spPr>
          <a:xfrm>
            <a:off x="35496" y="4627661"/>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00FF"/>
                </a:solidFill>
                <a:latin typeface="Calibri"/>
                <a:ea typeface="+mn-ea"/>
                <a:cs typeface="Arial" panose="020B0604020202020204" pitchFamily="34" charset="0"/>
              </a:rPr>
              <a:t>1</a:t>
            </a:r>
          </a:p>
        </p:txBody>
      </p:sp>
      <p:sp>
        <p:nvSpPr>
          <p:cNvPr id="31" name="CuadroTexto 30">
            <a:extLst>
              <a:ext uri="{FF2B5EF4-FFF2-40B4-BE49-F238E27FC236}">
                <a16:creationId xmlns:a16="http://schemas.microsoft.com/office/drawing/2014/main" xmlns="" id="{493B8163-724A-4ECC-9C37-8349A56BDDC2}"/>
              </a:ext>
            </a:extLst>
          </p:cNvPr>
          <p:cNvSpPr txBox="1"/>
          <p:nvPr/>
        </p:nvSpPr>
        <p:spPr>
          <a:xfrm>
            <a:off x="35496" y="6048370"/>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B050"/>
                </a:solidFill>
                <a:latin typeface="Calibri"/>
                <a:ea typeface="+mn-ea"/>
                <a:cs typeface="Arial" panose="020B0604020202020204" pitchFamily="34" charset="0"/>
              </a:rPr>
              <a:t>2</a:t>
            </a:r>
          </a:p>
        </p:txBody>
      </p:sp>
      <p:sp>
        <p:nvSpPr>
          <p:cNvPr id="34" name="CuadroTexto 33">
            <a:extLst>
              <a:ext uri="{FF2B5EF4-FFF2-40B4-BE49-F238E27FC236}">
                <a16:creationId xmlns:a16="http://schemas.microsoft.com/office/drawing/2014/main" xmlns="" id="{8BDD3AC1-3C22-41B6-B4B7-75159D30F954}"/>
              </a:ext>
            </a:extLst>
          </p:cNvPr>
          <p:cNvSpPr txBox="1"/>
          <p:nvPr/>
        </p:nvSpPr>
        <p:spPr>
          <a:xfrm>
            <a:off x="2914677" y="4934857"/>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800080"/>
                </a:solidFill>
                <a:latin typeface="Calibri"/>
                <a:ea typeface="+mn-ea"/>
                <a:cs typeface="Arial" panose="020B0604020202020204" pitchFamily="34" charset="0"/>
              </a:rPr>
              <a:t>3</a:t>
            </a:r>
          </a:p>
        </p:txBody>
      </p:sp>
      <p:sp>
        <p:nvSpPr>
          <p:cNvPr id="35" name="CuadroTexto 34">
            <a:extLst>
              <a:ext uri="{FF2B5EF4-FFF2-40B4-BE49-F238E27FC236}">
                <a16:creationId xmlns:a16="http://schemas.microsoft.com/office/drawing/2014/main" xmlns="" id="{71B2BE15-0815-46C1-94D9-51D8D227D372}"/>
              </a:ext>
            </a:extLst>
          </p:cNvPr>
          <p:cNvSpPr txBox="1"/>
          <p:nvPr/>
        </p:nvSpPr>
        <p:spPr>
          <a:xfrm>
            <a:off x="2865616" y="4286785"/>
            <a:ext cx="859531" cy="369332"/>
          </a:xfrm>
          <a:prstGeom prst="rect">
            <a:avLst/>
          </a:prstGeom>
          <a:noFill/>
        </p:spPr>
        <p:txBody>
          <a:bodyPr wrap="none" rtlCol="0">
            <a:spAutoFit/>
          </a:bodyPr>
          <a:lstStyle/>
          <a:p>
            <a:pPr algn="ctr" fontAlgn="base">
              <a:spcBef>
                <a:spcPct val="0"/>
              </a:spcBef>
              <a:spcAft>
                <a:spcPct val="0"/>
              </a:spcAft>
              <a:buClrTx/>
              <a:buFontTx/>
              <a:buNone/>
            </a:pPr>
            <a:r>
              <a:rPr lang="es-CL" sz="1800" b="1" kern="1200" dirty="0">
                <a:solidFill>
                  <a:srgbClr val="C00000"/>
                </a:solidFill>
                <a:latin typeface="Calibri"/>
                <a:ea typeface="+mn-ea"/>
                <a:cs typeface="Arial" panose="020B0604020202020204" pitchFamily="34" charset="0"/>
              </a:rPr>
              <a:t>MINUS</a:t>
            </a:r>
          </a:p>
        </p:txBody>
      </p:sp>
      <p:sp>
        <p:nvSpPr>
          <p:cNvPr id="36" name="CuadroTexto 35">
            <a:extLst>
              <a:ext uri="{FF2B5EF4-FFF2-40B4-BE49-F238E27FC236}">
                <a16:creationId xmlns:a16="http://schemas.microsoft.com/office/drawing/2014/main" xmlns="" id="{FB2A4676-B307-43A5-B144-9C506C9D8A8B}"/>
              </a:ext>
            </a:extLst>
          </p:cNvPr>
          <p:cNvSpPr txBox="1"/>
          <p:nvPr/>
        </p:nvSpPr>
        <p:spPr>
          <a:xfrm>
            <a:off x="778470" y="5613045"/>
            <a:ext cx="1318719" cy="369332"/>
          </a:xfrm>
          <a:prstGeom prst="rect">
            <a:avLst/>
          </a:prstGeom>
          <a:noFill/>
        </p:spPr>
        <p:txBody>
          <a:bodyPr wrap="square" rtlCol="0">
            <a:spAutoFit/>
          </a:bodyPr>
          <a:lstStyle/>
          <a:p>
            <a:pPr algn="ctr" fontAlgn="base">
              <a:spcBef>
                <a:spcPct val="0"/>
              </a:spcBef>
              <a:spcAft>
                <a:spcPct val="0"/>
              </a:spcAft>
              <a:buClrTx/>
              <a:buFontTx/>
              <a:buNone/>
            </a:pPr>
            <a:r>
              <a:rPr lang="es-CL" sz="1800" b="1" kern="1200" dirty="0">
                <a:solidFill>
                  <a:srgbClr val="C00000"/>
                </a:solidFill>
                <a:latin typeface="Calibri"/>
                <a:ea typeface="+mn-ea"/>
                <a:cs typeface="Arial" panose="020B0604020202020204" pitchFamily="34" charset="0"/>
              </a:rPr>
              <a:t>MINUS</a:t>
            </a:r>
          </a:p>
        </p:txBody>
      </p:sp>
      <p:sp>
        <p:nvSpPr>
          <p:cNvPr id="37" name="Rectangle 83">
            <a:extLst>
              <a:ext uri="{FF2B5EF4-FFF2-40B4-BE49-F238E27FC236}">
                <a16:creationId xmlns:a16="http://schemas.microsoft.com/office/drawing/2014/main" xmlns="" id="{350B3D12-2BBE-4943-8256-657330DC0464}"/>
              </a:ext>
            </a:extLst>
          </p:cNvPr>
          <p:cNvSpPr>
            <a:spLocks noChangeArrowheads="1"/>
          </p:cNvSpPr>
          <p:nvPr/>
        </p:nvSpPr>
        <p:spPr bwMode="auto">
          <a:xfrm>
            <a:off x="3224389" y="4661476"/>
            <a:ext cx="2473200" cy="1173391"/>
          </a:xfrm>
          <a:prstGeom prst="rect">
            <a:avLst/>
          </a:prstGeom>
          <a:noFill/>
          <a:ln w="31750">
            <a:solidFill>
              <a:srgbClr val="800080"/>
            </a:solidFill>
            <a:miter lim="800000"/>
            <a:headEnd/>
            <a:tailEnd/>
          </a:ln>
        </p:spPr>
        <p:txBody>
          <a:bodyPr wrap="none" anchor="ctr"/>
          <a:lstStyle/>
          <a:p>
            <a:pPr algn="ctr" fontAlgn="base">
              <a:spcBef>
                <a:spcPct val="0"/>
              </a:spcBef>
              <a:spcAft>
                <a:spcPct val="0"/>
              </a:spcAft>
              <a:buClrTx/>
              <a:buFontTx/>
              <a:buNone/>
            </a:pPr>
            <a:endParaRPr lang="es-ES" sz="2000" kern="1200" dirty="0">
              <a:solidFill>
                <a:prstClr val="black"/>
              </a:solidFill>
              <a:latin typeface="Arial" panose="020B0604020202020204" pitchFamily="34" charset="0"/>
              <a:ea typeface="+mn-ea"/>
              <a:cs typeface="Arial" panose="020B0604020202020204" pitchFamily="34" charset="0"/>
            </a:endParaRPr>
          </a:p>
        </p:txBody>
      </p:sp>
      <p:pic>
        <p:nvPicPr>
          <p:cNvPr id="38" name="Imagen 37">
            <a:extLst>
              <a:ext uri="{FF2B5EF4-FFF2-40B4-BE49-F238E27FC236}">
                <a16:creationId xmlns:a16="http://schemas.microsoft.com/office/drawing/2014/main" xmlns="" id="{044FCE34-0CAC-4960-9327-B660ACC862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266" y="4187904"/>
            <a:ext cx="2232023" cy="1407310"/>
          </a:xfrm>
          <a:prstGeom prst="rect">
            <a:avLst/>
          </a:prstGeom>
        </p:spPr>
      </p:pic>
      <p:sp>
        <p:nvSpPr>
          <p:cNvPr id="39" name="Rectangle 83">
            <a:extLst>
              <a:ext uri="{FF2B5EF4-FFF2-40B4-BE49-F238E27FC236}">
                <a16:creationId xmlns:a16="http://schemas.microsoft.com/office/drawing/2014/main" xmlns="" id="{A923F8E6-1D22-4EF0-9EC9-AD522928BF4A}"/>
              </a:ext>
            </a:extLst>
          </p:cNvPr>
          <p:cNvSpPr>
            <a:spLocks noChangeArrowheads="1"/>
          </p:cNvSpPr>
          <p:nvPr/>
        </p:nvSpPr>
        <p:spPr bwMode="auto">
          <a:xfrm>
            <a:off x="332127" y="4191764"/>
            <a:ext cx="2232023" cy="1421281"/>
          </a:xfrm>
          <a:prstGeom prst="rect">
            <a:avLst/>
          </a:prstGeom>
          <a:noFill/>
          <a:ln w="31750">
            <a:solidFill>
              <a:srgbClr val="0000FF"/>
            </a:solidFill>
            <a:miter lim="800000"/>
            <a:headEnd/>
            <a:tailEnd/>
          </a:ln>
        </p:spPr>
        <p:txBody>
          <a:bodyPr wrap="none" anchor="ctr"/>
          <a:lstStyle/>
          <a:p>
            <a:pPr algn="ctr" fontAlgn="base">
              <a:spcBef>
                <a:spcPct val="0"/>
              </a:spcBef>
              <a:spcAft>
                <a:spcPct val="0"/>
              </a:spcAft>
              <a:buClrTx/>
              <a:buFontTx/>
              <a:buNone/>
            </a:pPr>
            <a:endParaRPr lang="es-ES" sz="2000" kern="1200" dirty="0">
              <a:solidFill>
                <a:prstClr val="black"/>
              </a:solidFill>
              <a:latin typeface="Arial" panose="020B0604020202020204" pitchFamily="34" charset="0"/>
              <a:ea typeface="+mn-ea"/>
              <a:cs typeface="Arial" panose="020B0604020202020204" pitchFamily="34" charset="0"/>
            </a:endParaRPr>
          </a:p>
        </p:txBody>
      </p:sp>
      <p:pic>
        <p:nvPicPr>
          <p:cNvPr id="40" name="Imagen 39">
            <a:extLst>
              <a:ext uri="{FF2B5EF4-FFF2-40B4-BE49-F238E27FC236}">
                <a16:creationId xmlns:a16="http://schemas.microsoft.com/office/drawing/2014/main" xmlns="" id="{16197F73-804C-4DF8-9C55-CA67D52E91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555" y="5984499"/>
            <a:ext cx="2246488" cy="612491"/>
          </a:xfrm>
          <a:prstGeom prst="rect">
            <a:avLst/>
          </a:prstGeom>
        </p:spPr>
      </p:pic>
      <p:sp>
        <p:nvSpPr>
          <p:cNvPr id="41" name="Rectangle 83">
            <a:extLst>
              <a:ext uri="{FF2B5EF4-FFF2-40B4-BE49-F238E27FC236}">
                <a16:creationId xmlns:a16="http://schemas.microsoft.com/office/drawing/2014/main" xmlns="" id="{865BBB02-AC01-4FF1-9B22-6600AF91BE7F}"/>
              </a:ext>
            </a:extLst>
          </p:cNvPr>
          <p:cNvSpPr>
            <a:spLocks noChangeArrowheads="1"/>
          </p:cNvSpPr>
          <p:nvPr/>
        </p:nvSpPr>
        <p:spPr bwMode="auto">
          <a:xfrm>
            <a:off x="332801" y="5968369"/>
            <a:ext cx="2246488" cy="618286"/>
          </a:xfrm>
          <a:prstGeom prst="rect">
            <a:avLst/>
          </a:prstGeom>
          <a:noFill/>
          <a:ln w="31750">
            <a:solidFill>
              <a:srgbClr val="009900"/>
            </a:solidFill>
            <a:miter lim="800000"/>
            <a:headEnd/>
            <a:tailEnd/>
          </a:ln>
        </p:spPr>
        <p:txBody>
          <a:bodyPr wrap="none" anchor="ctr"/>
          <a:lstStyle/>
          <a:p>
            <a:pPr algn="ctr" fontAlgn="base">
              <a:spcBef>
                <a:spcPct val="0"/>
              </a:spcBef>
              <a:spcAft>
                <a:spcPct val="0"/>
              </a:spcAft>
              <a:buClrTx/>
              <a:buFontTx/>
              <a:buNone/>
            </a:pPr>
            <a:endParaRPr lang="es-ES" sz="2000" kern="1200">
              <a:solidFill>
                <a:prstClr val="black"/>
              </a:solidFill>
              <a:latin typeface="Arial" panose="020B0604020202020204" pitchFamily="34" charset="0"/>
              <a:ea typeface="+mn-ea"/>
              <a:cs typeface="Arial" panose="020B0604020202020204" pitchFamily="34" charset="0"/>
            </a:endParaRPr>
          </a:p>
        </p:txBody>
      </p:sp>
      <p:sp>
        <p:nvSpPr>
          <p:cNvPr id="42" name="CuadroTexto 41">
            <a:extLst>
              <a:ext uri="{FF2B5EF4-FFF2-40B4-BE49-F238E27FC236}">
                <a16:creationId xmlns:a16="http://schemas.microsoft.com/office/drawing/2014/main" xmlns="" id="{0E874684-BE52-4BD4-A6E4-B298B2800062}"/>
              </a:ext>
            </a:extLst>
          </p:cNvPr>
          <p:cNvSpPr txBox="1"/>
          <p:nvPr/>
        </p:nvSpPr>
        <p:spPr>
          <a:xfrm>
            <a:off x="5690985" y="4675421"/>
            <a:ext cx="465191" cy="769441"/>
          </a:xfrm>
          <a:prstGeom prst="rect">
            <a:avLst/>
          </a:prstGeom>
          <a:noFill/>
        </p:spPr>
        <p:txBody>
          <a:bodyPr wrap="none" rtlCol="0">
            <a:spAutoFit/>
          </a:bodyPr>
          <a:lstStyle/>
          <a:p>
            <a:pPr algn="ctr" fontAlgn="base">
              <a:spcBef>
                <a:spcPct val="0"/>
              </a:spcBef>
              <a:spcAft>
                <a:spcPct val="0"/>
              </a:spcAft>
              <a:buClrTx/>
              <a:buFontTx/>
              <a:buNone/>
            </a:pPr>
            <a:r>
              <a:rPr lang="es-CL" sz="4400" b="1" kern="1200" dirty="0">
                <a:solidFill>
                  <a:srgbClr val="C00000"/>
                </a:solidFill>
                <a:latin typeface="Calibri"/>
                <a:ea typeface="+mn-ea"/>
                <a:cs typeface="Arial" panose="020B0604020202020204" pitchFamily="34" charset="0"/>
              </a:rPr>
              <a:t>=</a:t>
            </a:r>
          </a:p>
        </p:txBody>
      </p:sp>
      <p:sp>
        <p:nvSpPr>
          <p:cNvPr id="47" name="CuadroTexto 46">
            <a:extLst>
              <a:ext uri="{FF2B5EF4-FFF2-40B4-BE49-F238E27FC236}">
                <a16:creationId xmlns:a16="http://schemas.microsoft.com/office/drawing/2014/main" xmlns="" id="{01A9E308-E84C-463A-8AE8-C8D5849F7F88}"/>
              </a:ext>
            </a:extLst>
          </p:cNvPr>
          <p:cNvSpPr txBox="1"/>
          <p:nvPr/>
        </p:nvSpPr>
        <p:spPr>
          <a:xfrm>
            <a:off x="902833" y="1700779"/>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00FF"/>
                </a:solidFill>
                <a:latin typeface="Calibri"/>
                <a:ea typeface="+mn-ea"/>
                <a:cs typeface="Arial" panose="020B0604020202020204" pitchFamily="34" charset="0"/>
              </a:rPr>
              <a:t>1</a:t>
            </a:r>
          </a:p>
        </p:txBody>
      </p:sp>
      <p:sp>
        <p:nvSpPr>
          <p:cNvPr id="48" name="CuadroTexto 47">
            <a:extLst>
              <a:ext uri="{FF2B5EF4-FFF2-40B4-BE49-F238E27FC236}">
                <a16:creationId xmlns:a16="http://schemas.microsoft.com/office/drawing/2014/main" xmlns="" id="{F4F7C3E9-B531-46FC-8A65-EB6687DF220F}"/>
              </a:ext>
            </a:extLst>
          </p:cNvPr>
          <p:cNvSpPr txBox="1"/>
          <p:nvPr/>
        </p:nvSpPr>
        <p:spPr>
          <a:xfrm>
            <a:off x="902833" y="2433478"/>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B050"/>
                </a:solidFill>
                <a:latin typeface="Calibri"/>
                <a:ea typeface="+mn-ea"/>
                <a:cs typeface="Arial" panose="020B0604020202020204" pitchFamily="34" charset="0"/>
              </a:rPr>
              <a:t>2</a:t>
            </a:r>
          </a:p>
        </p:txBody>
      </p:sp>
      <p:sp>
        <p:nvSpPr>
          <p:cNvPr id="49" name="CuadroTexto 48">
            <a:extLst>
              <a:ext uri="{FF2B5EF4-FFF2-40B4-BE49-F238E27FC236}">
                <a16:creationId xmlns:a16="http://schemas.microsoft.com/office/drawing/2014/main" xmlns="" id="{72A9D9FE-E0F4-40BB-9B5F-2BEFA349FD38}"/>
              </a:ext>
            </a:extLst>
          </p:cNvPr>
          <p:cNvSpPr txBox="1"/>
          <p:nvPr/>
        </p:nvSpPr>
        <p:spPr>
          <a:xfrm>
            <a:off x="902833" y="3113416"/>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800080"/>
                </a:solidFill>
                <a:latin typeface="Calibri"/>
                <a:ea typeface="+mn-ea"/>
                <a:cs typeface="Arial" panose="020B0604020202020204" pitchFamily="34" charset="0"/>
              </a:rPr>
              <a:t>3</a:t>
            </a:r>
          </a:p>
        </p:txBody>
      </p:sp>
      <p:pic>
        <p:nvPicPr>
          <p:cNvPr id="2" name="Imagen 1">
            <a:extLst>
              <a:ext uri="{FF2B5EF4-FFF2-40B4-BE49-F238E27FC236}">
                <a16:creationId xmlns:a16="http://schemas.microsoft.com/office/drawing/2014/main" xmlns="" id="{8383B039-13DB-410D-888E-0AAE3EE0A964}"/>
              </a:ext>
            </a:extLst>
          </p:cNvPr>
          <p:cNvPicPr>
            <a:picLocks noChangeAspect="1"/>
          </p:cNvPicPr>
          <p:nvPr/>
        </p:nvPicPr>
        <p:blipFill>
          <a:blip r:embed="rId6"/>
          <a:stretch>
            <a:fillRect/>
          </a:stretch>
        </p:blipFill>
        <p:spPr>
          <a:xfrm>
            <a:off x="6156176" y="4675421"/>
            <a:ext cx="2853175" cy="1012024"/>
          </a:xfrm>
          <a:prstGeom prst="rect">
            <a:avLst/>
          </a:prstGeom>
        </p:spPr>
      </p:pic>
    </p:spTree>
    <p:extLst>
      <p:ext uri="{BB962C8B-B14F-4D97-AF65-F5344CB8AC3E}">
        <p14:creationId xmlns:p14="http://schemas.microsoft.com/office/powerpoint/2010/main" val="2035855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548035E2-9379-2346-A89D-675F58CEB28A}"/>
              </a:ext>
            </a:extLst>
          </p:cNvPr>
          <p:cNvSpPr>
            <a:spLocks noGrp="1"/>
          </p:cNvSpPr>
          <p:nvPr>
            <p:ph type="title"/>
          </p:nvPr>
        </p:nvSpPr>
        <p:spPr>
          <a:xfrm>
            <a:off x="3004575" y="3348791"/>
            <a:ext cx="5995800" cy="1528008"/>
          </a:xfrm>
        </p:spPr>
        <p:txBody>
          <a:bodyPr anchor="ctr" anchorCtr="0"/>
          <a:lstStyle/>
          <a:p>
            <a:r>
              <a:rPr lang="es-ES_tradnl" sz="4800" b="1" dirty="0"/>
              <a:t>Otras Consideraciones al usar Operadores ET</a:t>
            </a:r>
          </a:p>
        </p:txBody>
      </p:sp>
    </p:spTree>
    <p:extLst>
      <p:ext uri="{BB962C8B-B14F-4D97-AF65-F5344CB8AC3E}">
        <p14:creationId xmlns:p14="http://schemas.microsoft.com/office/powerpoint/2010/main" val="1679846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74797" y="212725"/>
            <a:ext cx="4685691" cy="813000"/>
          </a:xfrm>
        </p:spPr>
        <p:txBody>
          <a:bodyPr/>
          <a:lstStyle/>
          <a:p>
            <a:pPr defTabSz="457200"/>
            <a:r>
              <a:rPr lang="es-CL" sz="2800" b="1" dirty="0">
                <a:solidFill>
                  <a:prstClr val="white"/>
                </a:solidFill>
                <a:latin typeface="Calibri"/>
              </a:rPr>
              <a:t>Combinando el Uso de los</a:t>
            </a:r>
            <a:br>
              <a:rPr lang="es-CL" sz="2800" b="1" dirty="0">
                <a:solidFill>
                  <a:prstClr val="white"/>
                </a:solidFill>
                <a:latin typeface="Calibri"/>
              </a:rPr>
            </a:br>
            <a:r>
              <a:rPr lang="es-CL" sz="2800" b="1" dirty="0">
                <a:solidFill>
                  <a:prstClr val="white"/>
                </a:solidFill>
                <a:latin typeface="Calibri"/>
              </a:rPr>
              <a:t>diferentes Operadores SET </a:t>
            </a:r>
          </a:p>
        </p:txBody>
      </p:sp>
      <p:sp>
        <p:nvSpPr>
          <p:cNvPr id="15" name="Rectangle 3">
            <a:extLst>
              <a:ext uri="{FF2B5EF4-FFF2-40B4-BE49-F238E27FC236}">
                <a16:creationId xmlns:a16="http://schemas.microsoft.com/office/drawing/2014/main" xmlns="" id="{410BE98A-141E-44A5-9314-65B04E820B08}"/>
              </a:ext>
            </a:extLst>
          </p:cNvPr>
          <p:cNvSpPr txBox="1">
            <a:spLocks noChangeArrowheads="1"/>
          </p:cNvSpPr>
          <p:nvPr/>
        </p:nvSpPr>
        <p:spPr bwMode="auto">
          <a:xfrm>
            <a:off x="611188" y="119675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p:txBody>
      </p:sp>
      <p:sp>
        <p:nvSpPr>
          <p:cNvPr id="16" name="Text Box 5">
            <a:extLst>
              <a:ext uri="{FF2B5EF4-FFF2-40B4-BE49-F238E27FC236}">
                <a16:creationId xmlns:a16="http://schemas.microsoft.com/office/drawing/2014/main" xmlns="" id="{4D9A2C31-FDEF-4448-B16A-2A7A9B93EB2A}"/>
              </a:ext>
            </a:extLst>
          </p:cNvPr>
          <p:cNvSpPr txBox="1">
            <a:spLocks noChangeArrowheads="1"/>
          </p:cNvSpPr>
          <p:nvPr/>
        </p:nvSpPr>
        <p:spPr bwMode="auto">
          <a:xfrm>
            <a:off x="1619672" y="1510080"/>
            <a:ext cx="5904656" cy="304698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employee_id</a:t>
            </a:r>
            <a:endPar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where salary &gt; 10000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MINUS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employee_id</a:t>
            </a:r>
            <a:endPar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 FROM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job_history</a:t>
            </a:r>
            <a:endPar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INTERSECT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800080"/>
                </a:solidFill>
                <a:effectLst/>
                <a:uLnTx/>
                <a:uFillTx/>
                <a:latin typeface="Calibri"/>
                <a:ea typeface="+mn-ea"/>
                <a:cs typeface="Arial" panose="020B0604020202020204" pitchFamily="34" charset="0"/>
              </a:rPr>
              <a:t>employee_id</a:t>
            </a:r>
            <a:endPar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 WHERE salary &gt;= (SELECT MAX(salary)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                                   FROM employees)</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sp>
        <p:nvSpPr>
          <p:cNvPr id="17" name="Cerrar llave 16">
            <a:extLst>
              <a:ext uri="{FF2B5EF4-FFF2-40B4-BE49-F238E27FC236}">
                <a16:creationId xmlns:a16="http://schemas.microsoft.com/office/drawing/2014/main" xmlns="" id="{DDBFEDAA-6065-41ED-96D3-FCCBA458E648}"/>
              </a:ext>
            </a:extLst>
          </p:cNvPr>
          <p:cNvSpPr/>
          <p:nvPr/>
        </p:nvSpPr>
        <p:spPr>
          <a:xfrm>
            <a:off x="3707904" y="1722694"/>
            <a:ext cx="155448" cy="648000"/>
          </a:xfrm>
          <a:prstGeom prst="rightBrace">
            <a:avLst/>
          </a:prstGeom>
          <a:noFill/>
          <a:ln w="50800" cap="flat" cmpd="sng" algn="ctr">
            <a:solidFill>
              <a:srgbClr val="0000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dirty="0">
              <a:ln>
                <a:noFill/>
              </a:ln>
              <a:solidFill>
                <a:srgbClr val="0000FF"/>
              </a:solidFill>
              <a:effectLst/>
              <a:uLnTx/>
              <a:uFillTx/>
              <a:latin typeface="Calibri"/>
              <a:ea typeface="+mn-ea"/>
              <a:cs typeface="+mn-cs"/>
            </a:endParaRPr>
          </a:p>
        </p:txBody>
      </p:sp>
      <p:sp>
        <p:nvSpPr>
          <p:cNvPr id="18" name="CuadroTexto 17">
            <a:extLst>
              <a:ext uri="{FF2B5EF4-FFF2-40B4-BE49-F238E27FC236}">
                <a16:creationId xmlns:a16="http://schemas.microsoft.com/office/drawing/2014/main" xmlns="" id="{E680EA61-7948-42CD-B43C-26377A320186}"/>
              </a:ext>
            </a:extLst>
          </p:cNvPr>
          <p:cNvSpPr txBox="1"/>
          <p:nvPr/>
        </p:nvSpPr>
        <p:spPr>
          <a:xfrm>
            <a:off x="3825794" y="1768576"/>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00FF"/>
                </a:solidFill>
                <a:latin typeface="Calibri"/>
                <a:ea typeface="+mn-ea"/>
                <a:cs typeface="Arial" panose="020B0604020202020204" pitchFamily="34" charset="0"/>
              </a:rPr>
              <a:t>1</a:t>
            </a:r>
          </a:p>
        </p:txBody>
      </p:sp>
      <p:sp>
        <p:nvSpPr>
          <p:cNvPr id="19" name="Cerrar llave 18">
            <a:extLst>
              <a:ext uri="{FF2B5EF4-FFF2-40B4-BE49-F238E27FC236}">
                <a16:creationId xmlns:a16="http://schemas.microsoft.com/office/drawing/2014/main" xmlns="" id="{CEBF4704-0E2F-4E31-83CB-9C860F95BBCF}"/>
              </a:ext>
            </a:extLst>
          </p:cNvPr>
          <p:cNvSpPr/>
          <p:nvPr/>
        </p:nvSpPr>
        <p:spPr>
          <a:xfrm>
            <a:off x="3707904" y="2540908"/>
            <a:ext cx="155448" cy="576000"/>
          </a:xfrm>
          <a:prstGeom prst="rightBrace">
            <a:avLst/>
          </a:prstGeom>
          <a:noFill/>
          <a:ln w="50800" cap="flat" cmpd="sng" algn="ctr">
            <a:solidFill>
              <a:srgbClr val="0099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CuadroTexto 19">
            <a:extLst>
              <a:ext uri="{FF2B5EF4-FFF2-40B4-BE49-F238E27FC236}">
                <a16:creationId xmlns:a16="http://schemas.microsoft.com/office/drawing/2014/main" xmlns="" id="{4831A395-23E6-4405-BF87-A130BB6B92E0}"/>
              </a:ext>
            </a:extLst>
          </p:cNvPr>
          <p:cNvSpPr txBox="1"/>
          <p:nvPr/>
        </p:nvSpPr>
        <p:spPr>
          <a:xfrm>
            <a:off x="3824669" y="2576836"/>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9900"/>
                </a:solidFill>
                <a:latin typeface="Calibri"/>
                <a:ea typeface="+mn-ea"/>
                <a:cs typeface="Arial" panose="020B0604020202020204" pitchFamily="34" charset="0"/>
              </a:rPr>
              <a:t>2</a:t>
            </a:r>
          </a:p>
        </p:txBody>
      </p:sp>
      <p:sp>
        <p:nvSpPr>
          <p:cNvPr id="21" name="Cerrar llave 20">
            <a:extLst>
              <a:ext uri="{FF2B5EF4-FFF2-40B4-BE49-F238E27FC236}">
                <a16:creationId xmlns:a16="http://schemas.microsoft.com/office/drawing/2014/main" xmlns="" id="{CCD5AA14-143D-4B9D-946E-66620AC8C085}"/>
              </a:ext>
            </a:extLst>
          </p:cNvPr>
          <p:cNvSpPr/>
          <p:nvPr/>
        </p:nvSpPr>
        <p:spPr>
          <a:xfrm>
            <a:off x="4972860" y="3418107"/>
            <a:ext cx="155448" cy="936000"/>
          </a:xfrm>
          <a:prstGeom prst="rightBrace">
            <a:avLst/>
          </a:prstGeom>
          <a:noFill/>
          <a:ln w="50800" cap="flat" cmpd="sng" algn="ctr">
            <a:solidFill>
              <a:srgbClr val="80008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CuadroTexto 21">
            <a:extLst>
              <a:ext uri="{FF2B5EF4-FFF2-40B4-BE49-F238E27FC236}">
                <a16:creationId xmlns:a16="http://schemas.microsoft.com/office/drawing/2014/main" xmlns="" id="{D5FD509C-192A-4AC4-9066-A8AE800A7D4D}"/>
              </a:ext>
            </a:extLst>
          </p:cNvPr>
          <p:cNvSpPr txBox="1"/>
          <p:nvPr/>
        </p:nvSpPr>
        <p:spPr>
          <a:xfrm>
            <a:off x="5120813" y="3657279"/>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800080"/>
                </a:solidFill>
                <a:latin typeface="Calibri"/>
                <a:ea typeface="+mn-ea"/>
                <a:cs typeface="Arial" panose="020B0604020202020204" pitchFamily="34" charset="0"/>
              </a:rPr>
              <a:t>3</a:t>
            </a:r>
          </a:p>
        </p:txBody>
      </p:sp>
      <p:sp>
        <p:nvSpPr>
          <p:cNvPr id="63" name="Cerrar llave 62">
            <a:extLst>
              <a:ext uri="{FF2B5EF4-FFF2-40B4-BE49-F238E27FC236}">
                <a16:creationId xmlns:a16="http://schemas.microsoft.com/office/drawing/2014/main" xmlns="" id="{910D8846-D3DA-4234-8569-75040B6CF6AB}"/>
              </a:ext>
            </a:extLst>
          </p:cNvPr>
          <p:cNvSpPr/>
          <p:nvPr/>
        </p:nvSpPr>
        <p:spPr>
          <a:xfrm>
            <a:off x="4972860" y="3418107"/>
            <a:ext cx="155448" cy="936000"/>
          </a:xfrm>
          <a:prstGeom prst="rightBrace">
            <a:avLst/>
          </a:prstGeom>
          <a:noFill/>
          <a:ln w="50800" cap="flat" cmpd="sng" algn="ctr">
            <a:solidFill>
              <a:srgbClr val="80008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4" name="CuadroTexto 63">
            <a:extLst>
              <a:ext uri="{FF2B5EF4-FFF2-40B4-BE49-F238E27FC236}">
                <a16:creationId xmlns:a16="http://schemas.microsoft.com/office/drawing/2014/main" xmlns="" id="{AB03996C-DD05-4F54-BC3E-B13AF69D1074}"/>
              </a:ext>
            </a:extLst>
          </p:cNvPr>
          <p:cNvSpPr txBox="1"/>
          <p:nvPr/>
        </p:nvSpPr>
        <p:spPr>
          <a:xfrm>
            <a:off x="5120813" y="3657279"/>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800080"/>
                </a:solidFill>
                <a:latin typeface="Calibri"/>
                <a:ea typeface="+mn-ea"/>
                <a:cs typeface="Arial" panose="020B0604020202020204" pitchFamily="34" charset="0"/>
              </a:rPr>
              <a:t>3</a:t>
            </a:r>
          </a:p>
        </p:txBody>
      </p:sp>
      <p:pic>
        <p:nvPicPr>
          <p:cNvPr id="68" name="Imagen 67">
            <a:extLst>
              <a:ext uri="{FF2B5EF4-FFF2-40B4-BE49-F238E27FC236}">
                <a16:creationId xmlns:a16="http://schemas.microsoft.com/office/drawing/2014/main" xmlns="" id="{89EE91EA-AB6C-4EE0-9211-064F30A502FD}"/>
              </a:ext>
            </a:extLst>
          </p:cNvPr>
          <p:cNvPicPr>
            <a:picLocks noChangeAspect="1"/>
          </p:cNvPicPr>
          <p:nvPr/>
        </p:nvPicPr>
        <p:blipFill>
          <a:blip r:embed="rId3"/>
          <a:stretch>
            <a:fillRect/>
          </a:stretch>
        </p:blipFill>
        <p:spPr>
          <a:xfrm>
            <a:off x="0" y="3886107"/>
            <a:ext cx="8937511" cy="2621507"/>
          </a:xfrm>
          <a:prstGeom prst="rect">
            <a:avLst/>
          </a:prstGeom>
        </p:spPr>
      </p:pic>
    </p:spTree>
    <p:extLst>
      <p:ext uri="{BB962C8B-B14F-4D97-AF65-F5344CB8AC3E}">
        <p14:creationId xmlns:p14="http://schemas.microsoft.com/office/powerpoint/2010/main" val="3828127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a:extLst>
              <a:ext uri="{FF2B5EF4-FFF2-40B4-BE49-F238E27FC236}">
                <a16:creationId xmlns:a16="http://schemas.microsoft.com/office/drawing/2014/main" xmlns="" id="{30CB5080-4440-45B1-A5ED-6D88BE73B79B}"/>
              </a:ext>
            </a:extLst>
          </p:cNvPr>
          <p:cNvSpPr txBox="1">
            <a:spLocks noChangeArrowheads="1"/>
          </p:cNvSpPr>
          <p:nvPr/>
        </p:nvSpPr>
        <p:spPr bwMode="auto">
          <a:xfrm>
            <a:off x="683840" y="1268760"/>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p:txBody>
      </p:sp>
      <p:sp>
        <p:nvSpPr>
          <p:cNvPr id="37" name="Text Box 5">
            <a:extLst>
              <a:ext uri="{FF2B5EF4-FFF2-40B4-BE49-F238E27FC236}">
                <a16:creationId xmlns:a16="http://schemas.microsoft.com/office/drawing/2014/main" xmlns="" id="{4EC049D6-862C-4C97-A84D-B1C4014E3345}"/>
              </a:ext>
            </a:extLst>
          </p:cNvPr>
          <p:cNvSpPr txBox="1">
            <a:spLocks noChangeArrowheads="1"/>
          </p:cNvSpPr>
          <p:nvPr/>
        </p:nvSpPr>
        <p:spPr bwMode="auto">
          <a:xfrm>
            <a:off x="1980356" y="1582088"/>
            <a:ext cx="5328592" cy="304698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employee_id</a:t>
            </a:r>
            <a:endPar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where salary &gt; 10000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MINUS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employee_id</a:t>
            </a:r>
            <a:endPar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  FROM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job_history</a:t>
            </a:r>
            <a:endPar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 UNION</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employee_id</a:t>
            </a:r>
            <a:endPar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 WHERE salary &gt;= (SELECT MAX(salary)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                                    FROM employees)</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sp>
        <p:nvSpPr>
          <p:cNvPr id="44" name="Cerrar llave 43">
            <a:extLst>
              <a:ext uri="{FF2B5EF4-FFF2-40B4-BE49-F238E27FC236}">
                <a16:creationId xmlns:a16="http://schemas.microsoft.com/office/drawing/2014/main" xmlns="" id="{74F0472C-8DAC-44C3-8E77-A8E3573BF877}"/>
              </a:ext>
            </a:extLst>
          </p:cNvPr>
          <p:cNvSpPr/>
          <p:nvPr/>
        </p:nvSpPr>
        <p:spPr>
          <a:xfrm>
            <a:off x="4015337" y="1794702"/>
            <a:ext cx="155448" cy="648000"/>
          </a:xfrm>
          <a:prstGeom prst="rightBrace">
            <a:avLst/>
          </a:prstGeom>
          <a:noFill/>
          <a:ln w="50800" cap="flat" cmpd="sng" algn="ctr">
            <a:solidFill>
              <a:srgbClr val="0000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dirty="0">
              <a:ln>
                <a:noFill/>
              </a:ln>
              <a:solidFill>
                <a:srgbClr val="0000FF"/>
              </a:solidFill>
              <a:effectLst/>
              <a:uLnTx/>
              <a:uFillTx/>
              <a:latin typeface="Calibri"/>
              <a:ea typeface="+mn-ea"/>
              <a:cs typeface="+mn-cs"/>
            </a:endParaRPr>
          </a:p>
        </p:txBody>
      </p:sp>
      <p:sp>
        <p:nvSpPr>
          <p:cNvPr id="45" name="CuadroTexto 44">
            <a:extLst>
              <a:ext uri="{FF2B5EF4-FFF2-40B4-BE49-F238E27FC236}">
                <a16:creationId xmlns:a16="http://schemas.microsoft.com/office/drawing/2014/main" xmlns="" id="{B1D577B7-12EE-4554-82D4-EC9A044E9CDF}"/>
              </a:ext>
            </a:extLst>
          </p:cNvPr>
          <p:cNvSpPr txBox="1"/>
          <p:nvPr/>
        </p:nvSpPr>
        <p:spPr>
          <a:xfrm>
            <a:off x="4133227" y="1840584"/>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00FF"/>
                </a:solidFill>
                <a:latin typeface="Calibri"/>
                <a:ea typeface="+mn-ea"/>
                <a:cs typeface="Arial" panose="020B0604020202020204" pitchFamily="34" charset="0"/>
              </a:rPr>
              <a:t>1</a:t>
            </a:r>
          </a:p>
        </p:txBody>
      </p:sp>
      <p:sp>
        <p:nvSpPr>
          <p:cNvPr id="46" name="Cerrar llave 45">
            <a:extLst>
              <a:ext uri="{FF2B5EF4-FFF2-40B4-BE49-F238E27FC236}">
                <a16:creationId xmlns:a16="http://schemas.microsoft.com/office/drawing/2014/main" xmlns="" id="{7051A82A-C531-455E-914E-3429F47071AA}"/>
              </a:ext>
            </a:extLst>
          </p:cNvPr>
          <p:cNvSpPr/>
          <p:nvPr/>
        </p:nvSpPr>
        <p:spPr>
          <a:xfrm>
            <a:off x="5425308" y="2743869"/>
            <a:ext cx="216000" cy="1728000"/>
          </a:xfrm>
          <a:prstGeom prst="rightBrace">
            <a:avLst/>
          </a:prstGeom>
          <a:noFill/>
          <a:ln w="50800" cap="flat" cmpd="sng" algn="ctr">
            <a:solidFill>
              <a:srgbClr val="0099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7" name="CuadroTexto 46">
            <a:extLst>
              <a:ext uri="{FF2B5EF4-FFF2-40B4-BE49-F238E27FC236}">
                <a16:creationId xmlns:a16="http://schemas.microsoft.com/office/drawing/2014/main" xmlns="" id="{C4FFF533-B500-428C-8149-6CD98D3E524C}"/>
              </a:ext>
            </a:extLst>
          </p:cNvPr>
          <p:cNvSpPr txBox="1"/>
          <p:nvPr/>
        </p:nvSpPr>
        <p:spPr>
          <a:xfrm>
            <a:off x="5652764" y="3313768"/>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9900"/>
                </a:solidFill>
                <a:latin typeface="Calibri"/>
                <a:ea typeface="+mn-ea"/>
                <a:cs typeface="Arial" panose="020B0604020202020204" pitchFamily="34" charset="0"/>
              </a:rPr>
              <a:t>2</a:t>
            </a:r>
          </a:p>
        </p:txBody>
      </p:sp>
      <p:pic>
        <p:nvPicPr>
          <p:cNvPr id="2" name="Imagen 1">
            <a:extLst>
              <a:ext uri="{FF2B5EF4-FFF2-40B4-BE49-F238E27FC236}">
                <a16:creationId xmlns:a16="http://schemas.microsoft.com/office/drawing/2014/main" xmlns="" id="{3E6AD546-7150-4FE6-8C91-D3234B029B4E}"/>
              </a:ext>
            </a:extLst>
          </p:cNvPr>
          <p:cNvPicPr>
            <a:picLocks noChangeAspect="1"/>
          </p:cNvPicPr>
          <p:nvPr/>
        </p:nvPicPr>
        <p:blipFill>
          <a:blip r:embed="rId3"/>
          <a:stretch>
            <a:fillRect/>
          </a:stretch>
        </p:blipFill>
        <p:spPr>
          <a:xfrm>
            <a:off x="248909" y="3876496"/>
            <a:ext cx="5526249" cy="2863779"/>
          </a:xfrm>
          <a:prstGeom prst="rect">
            <a:avLst/>
          </a:prstGeom>
        </p:spPr>
      </p:pic>
      <p:sp>
        <p:nvSpPr>
          <p:cNvPr id="50" name="Título 2">
            <a:extLst>
              <a:ext uri="{FF2B5EF4-FFF2-40B4-BE49-F238E27FC236}">
                <a16:creationId xmlns:a16="http://schemas.microsoft.com/office/drawing/2014/main" xmlns="" id="{96E0F098-49F8-4E02-AC88-E655A330BB43}"/>
              </a:ext>
            </a:extLst>
          </p:cNvPr>
          <p:cNvSpPr>
            <a:spLocks noGrp="1"/>
          </p:cNvSpPr>
          <p:nvPr>
            <p:ph type="title"/>
          </p:nvPr>
        </p:nvSpPr>
        <p:spPr>
          <a:xfrm>
            <a:off x="1674797" y="212725"/>
            <a:ext cx="4685691" cy="813000"/>
          </a:xfrm>
        </p:spPr>
        <p:txBody>
          <a:bodyPr/>
          <a:lstStyle/>
          <a:p>
            <a:pPr defTabSz="457200"/>
            <a:r>
              <a:rPr lang="es-CL" sz="2800" b="1" dirty="0">
                <a:solidFill>
                  <a:prstClr val="white"/>
                </a:solidFill>
                <a:latin typeface="Calibri"/>
              </a:rPr>
              <a:t>Combinando el Uso de los</a:t>
            </a:r>
            <a:br>
              <a:rPr lang="es-CL" sz="2800" b="1" dirty="0">
                <a:solidFill>
                  <a:prstClr val="white"/>
                </a:solidFill>
                <a:latin typeface="Calibri"/>
              </a:rPr>
            </a:br>
            <a:r>
              <a:rPr lang="es-CL" sz="2800" b="1" dirty="0">
                <a:solidFill>
                  <a:prstClr val="white"/>
                </a:solidFill>
                <a:latin typeface="Calibri"/>
              </a:rPr>
              <a:t>diferentes Operadores SET </a:t>
            </a:r>
          </a:p>
        </p:txBody>
      </p:sp>
    </p:spTree>
    <p:extLst>
      <p:ext uri="{BB962C8B-B14F-4D97-AF65-F5344CB8AC3E}">
        <p14:creationId xmlns:p14="http://schemas.microsoft.com/office/powerpoint/2010/main" val="2890871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a:extLst>
              <a:ext uri="{FF2B5EF4-FFF2-40B4-BE49-F238E27FC236}">
                <a16:creationId xmlns:a16="http://schemas.microsoft.com/office/drawing/2014/main" xmlns="" id="{3391D3D5-479C-48ED-AC40-4C91B0B74FC6}"/>
              </a:ext>
            </a:extLst>
          </p:cNvPr>
          <p:cNvSpPr txBox="1">
            <a:spLocks noChangeArrowheads="1"/>
          </p:cNvSpPr>
          <p:nvPr/>
        </p:nvSpPr>
        <p:spPr bwMode="auto">
          <a:xfrm>
            <a:off x="611188" y="134076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p:txBody>
      </p:sp>
      <p:sp>
        <p:nvSpPr>
          <p:cNvPr id="16" name="Text Box 5">
            <a:extLst>
              <a:ext uri="{FF2B5EF4-FFF2-40B4-BE49-F238E27FC236}">
                <a16:creationId xmlns:a16="http://schemas.microsoft.com/office/drawing/2014/main" xmlns="" id="{04160148-49F1-4DED-9AA0-60EDEE306D9A}"/>
              </a:ext>
            </a:extLst>
          </p:cNvPr>
          <p:cNvSpPr txBox="1">
            <a:spLocks noChangeArrowheads="1"/>
          </p:cNvSpPr>
          <p:nvPr/>
        </p:nvSpPr>
        <p:spPr bwMode="auto">
          <a:xfrm>
            <a:off x="1215064" y="1676748"/>
            <a:ext cx="6453280" cy="230832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FROM emp_sal_12000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INTERSECT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FROM emp_depto_90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UNION</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800080"/>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800080"/>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FROM emp_depto_100</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endPar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sp>
        <p:nvSpPr>
          <p:cNvPr id="22" name="Título 2">
            <a:extLst>
              <a:ext uri="{FF2B5EF4-FFF2-40B4-BE49-F238E27FC236}">
                <a16:creationId xmlns:a16="http://schemas.microsoft.com/office/drawing/2014/main" xmlns="" id="{F4D5F7BA-48F6-47C8-BFB5-FB4341FE95EB}"/>
              </a:ext>
            </a:extLst>
          </p:cNvPr>
          <p:cNvSpPr>
            <a:spLocks noGrp="1"/>
          </p:cNvSpPr>
          <p:nvPr>
            <p:ph type="title"/>
          </p:nvPr>
        </p:nvSpPr>
        <p:spPr>
          <a:xfrm>
            <a:off x="1674797" y="212725"/>
            <a:ext cx="4685691" cy="813000"/>
          </a:xfrm>
        </p:spPr>
        <p:txBody>
          <a:bodyPr/>
          <a:lstStyle/>
          <a:p>
            <a:pPr defTabSz="457200"/>
            <a:r>
              <a:rPr lang="es-CL" sz="2800" b="1" dirty="0">
                <a:solidFill>
                  <a:prstClr val="white"/>
                </a:solidFill>
                <a:latin typeface="Calibri"/>
              </a:rPr>
              <a:t>Combinando el Uso de los</a:t>
            </a:r>
            <a:br>
              <a:rPr lang="es-CL" sz="2800" b="1" dirty="0">
                <a:solidFill>
                  <a:prstClr val="white"/>
                </a:solidFill>
                <a:latin typeface="Calibri"/>
              </a:rPr>
            </a:br>
            <a:r>
              <a:rPr lang="es-CL" sz="2800" b="1" dirty="0">
                <a:solidFill>
                  <a:prstClr val="white"/>
                </a:solidFill>
                <a:latin typeface="Calibri"/>
              </a:rPr>
              <a:t>diferentes Operadores SET </a:t>
            </a:r>
          </a:p>
        </p:txBody>
      </p:sp>
      <p:pic>
        <p:nvPicPr>
          <p:cNvPr id="6" name="Imagen 5">
            <a:extLst>
              <a:ext uri="{FF2B5EF4-FFF2-40B4-BE49-F238E27FC236}">
                <a16:creationId xmlns:a16="http://schemas.microsoft.com/office/drawing/2014/main" xmlns="" id="{E3A7A350-0785-40B7-9B89-95E968C6F655}"/>
              </a:ext>
            </a:extLst>
          </p:cNvPr>
          <p:cNvPicPr>
            <a:picLocks noChangeAspect="1"/>
          </p:cNvPicPr>
          <p:nvPr/>
        </p:nvPicPr>
        <p:blipFill>
          <a:blip r:embed="rId3"/>
          <a:stretch>
            <a:fillRect/>
          </a:stretch>
        </p:blipFill>
        <p:spPr>
          <a:xfrm>
            <a:off x="2762110" y="4148386"/>
            <a:ext cx="3359187" cy="2347163"/>
          </a:xfrm>
          <a:prstGeom prst="rect">
            <a:avLst/>
          </a:prstGeom>
        </p:spPr>
      </p:pic>
    </p:spTree>
    <p:extLst>
      <p:ext uri="{BB962C8B-B14F-4D97-AF65-F5344CB8AC3E}">
        <p14:creationId xmlns:p14="http://schemas.microsoft.com/office/powerpoint/2010/main" val="182497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
            <a:extLst>
              <a:ext uri="{FF2B5EF4-FFF2-40B4-BE49-F238E27FC236}">
                <a16:creationId xmlns:a16="http://schemas.microsoft.com/office/drawing/2014/main" xmlns="" id="{F4D5F7BA-48F6-47C8-BFB5-FB4341FE95EB}"/>
              </a:ext>
            </a:extLst>
          </p:cNvPr>
          <p:cNvSpPr>
            <a:spLocks noGrp="1"/>
          </p:cNvSpPr>
          <p:nvPr>
            <p:ph type="title"/>
          </p:nvPr>
        </p:nvSpPr>
        <p:spPr>
          <a:xfrm>
            <a:off x="1674797" y="212725"/>
            <a:ext cx="4685691" cy="813000"/>
          </a:xfrm>
        </p:spPr>
        <p:txBody>
          <a:bodyPr/>
          <a:lstStyle/>
          <a:p>
            <a:pPr defTabSz="457200"/>
            <a:r>
              <a:rPr lang="es-CL" sz="2800" b="1" dirty="0">
                <a:solidFill>
                  <a:prstClr val="white"/>
                </a:solidFill>
                <a:latin typeface="Calibri"/>
              </a:rPr>
              <a:t>Combinando el Uso de los</a:t>
            </a:r>
            <a:br>
              <a:rPr lang="es-CL" sz="2800" b="1" dirty="0">
                <a:solidFill>
                  <a:prstClr val="white"/>
                </a:solidFill>
                <a:latin typeface="Calibri"/>
              </a:rPr>
            </a:br>
            <a:r>
              <a:rPr lang="es-CL" sz="2800" b="1" dirty="0">
                <a:solidFill>
                  <a:prstClr val="white"/>
                </a:solidFill>
                <a:latin typeface="Calibri"/>
              </a:rPr>
              <a:t>diferentes Operadores SET </a:t>
            </a:r>
          </a:p>
        </p:txBody>
      </p:sp>
      <p:sp>
        <p:nvSpPr>
          <p:cNvPr id="12" name="Rectangle 3">
            <a:extLst>
              <a:ext uri="{FF2B5EF4-FFF2-40B4-BE49-F238E27FC236}">
                <a16:creationId xmlns:a16="http://schemas.microsoft.com/office/drawing/2014/main" xmlns="" id="{0E93E6A4-A70B-442C-B71B-922F965D1F7A}"/>
              </a:ext>
            </a:extLst>
          </p:cNvPr>
          <p:cNvSpPr txBox="1">
            <a:spLocks noChangeArrowheads="1"/>
          </p:cNvSpPr>
          <p:nvPr/>
        </p:nvSpPr>
        <p:spPr bwMode="auto">
          <a:xfrm>
            <a:off x="683568" y="134076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p:txBody>
      </p:sp>
      <p:sp>
        <p:nvSpPr>
          <p:cNvPr id="13" name="Text Box 5">
            <a:extLst>
              <a:ext uri="{FF2B5EF4-FFF2-40B4-BE49-F238E27FC236}">
                <a16:creationId xmlns:a16="http://schemas.microsoft.com/office/drawing/2014/main" xmlns="" id="{4782248E-5844-4F04-AF1A-05A401547A23}"/>
              </a:ext>
            </a:extLst>
          </p:cNvPr>
          <p:cNvSpPr txBox="1">
            <a:spLocks noChangeArrowheads="1"/>
          </p:cNvSpPr>
          <p:nvPr/>
        </p:nvSpPr>
        <p:spPr bwMode="auto">
          <a:xfrm>
            <a:off x="1244580" y="1676748"/>
            <a:ext cx="6280120" cy="230832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FROM emp_sal_12000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UNION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FROM emp_depto_90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INTERSECT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FROM emp_depto_100</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pic>
        <p:nvPicPr>
          <p:cNvPr id="2" name="Imagen 1">
            <a:extLst>
              <a:ext uri="{FF2B5EF4-FFF2-40B4-BE49-F238E27FC236}">
                <a16:creationId xmlns:a16="http://schemas.microsoft.com/office/drawing/2014/main" xmlns="" id="{21801046-6A7C-474A-8095-79E7B5218167}"/>
              </a:ext>
            </a:extLst>
          </p:cNvPr>
          <p:cNvPicPr>
            <a:picLocks noChangeAspect="1"/>
          </p:cNvPicPr>
          <p:nvPr/>
        </p:nvPicPr>
        <p:blipFill>
          <a:blip r:embed="rId3"/>
          <a:stretch>
            <a:fillRect/>
          </a:stretch>
        </p:blipFill>
        <p:spPr>
          <a:xfrm>
            <a:off x="2972133" y="4185627"/>
            <a:ext cx="3199733" cy="1991250"/>
          </a:xfrm>
          <a:prstGeom prst="rect">
            <a:avLst/>
          </a:prstGeom>
        </p:spPr>
      </p:pic>
    </p:spTree>
    <p:extLst>
      <p:ext uri="{BB962C8B-B14F-4D97-AF65-F5344CB8AC3E}">
        <p14:creationId xmlns:p14="http://schemas.microsoft.com/office/powerpoint/2010/main" val="3381522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26671" y="212725"/>
            <a:ext cx="4685691" cy="813000"/>
          </a:xfrm>
        </p:spPr>
        <p:txBody>
          <a:bodyPr/>
          <a:lstStyle/>
          <a:p>
            <a:pPr defTabSz="457200"/>
            <a:r>
              <a:rPr lang="es-CL" sz="2800" b="1" dirty="0">
                <a:solidFill>
                  <a:prstClr val="white"/>
                </a:solidFill>
                <a:latin typeface="Calibri"/>
              </a:rPr>
              <a:t>Coincidencia de las </a:t>
            </a:r>
            <a:br>
              <a:rPr lang="es-CL" sz="2800" b="1" dirty="0">
                <a:solidFill>
                  <a:prstClr val="white"/>
                </a:solidFill>
                <a:latin typeface="Calibri"/>
              </a:rPr>
            </a:br>
            <a:r>
              <a:rPr lang="es-CL" sz="2800" b="1" dirty="0">
                <a:solidFill>
                  <a:prstClr val="white"/>
                </a:solidFill>
                <a:latin typeface="Calibri"/>
              </a:rPr>
              <a:t>Sentencias SELECT</a:t>
            </a:r>
          </a:p>
        </p:txBody>
      </p:sp>
      <p:sp>
        <p:nvSpPr>
          <p:cNvPr id="15" name="Rectangle 3">
            <a:extLst>
              <a:ext uri="{FF2B5EF4-FFF2-40B4-BE49-F238E27FC236}">
                <a16:creationId xmlns:a16="http://schemas.microsoft.com/office/drawing/2014/main" xmlns="" id="{733BFE2D-C784-42B9-B3D2-2EF494113F14}"/>
              </a:ext>
            </a:extLst>
          </p:cNvPr>
          <p:cNvSpPr txBox="1">
            <a:spLocks noChangeArrowheads="1"/>
          </p:cNvSpPr>
          <p:nvPr/>
        </p:nvSpPr>
        <p:spPr bwMode="auto">
          <a:xfrm>
            <a:off x="611188" y="1300961"/>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p:txBody>
      </p:sp>
      <p:sp>
        <p:nvSpPr>
          <p:cNvPr id="16" name="Rectángulo redondeado 4">
            <a:extLst>
              <a:ext uri="{FF2B5EF4-FFF2-40B4-BE49-F238E27FC236}">
                <a16:creationId xmlns:a16="http://schemas.microsoft.com/office/drawing/2014/main" xmlns="" id="{582774DF-D1A2-4BFC-BD9C-8A8A0C61FD05}"/>
              </a:ext>
            </a:extLst>
          </p:cNvPr>
          <p:cNvSpPr/>
          <p:nvPr/>
        </p:nvSpPr>
        <p:spPr>
          <a:xfrm>
            <a:off x="1907704" y="1148626"/>
            <a:ext cx="2196000" cy="1836000"/>
          </a:xfrm>
          <a:prstGeom prst="roundRect">
            <a:avLst/>
          </a:prstGeom>
          <a:solidFill>
            <a:srgbClr val="EC700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CL" sz="160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Cuando se usan operadores SET, las expresiones en la lista de la cláusula SELECT  deben coincidir en número</a:t>
            </a:r>
          </a:p>
        </p:txBody>
      </p:sp>
      <p:sp>
        <p:nvSpPr>
          <p:cNvPr id="17" name="Rectángulo redondeado 4">
            <a:extLst>
              <a:ext uri="{FF2B5EF4-FFF2-40B4-BE49-F238E27FC236}">
                <a16:creationId xmlns:a16="http://schemas.microsoft.com/office/drawing/2014/main" xmlns="" id="{678D9680-62DC-453A-B58A-C11F2EEFD229}"/>
              </a:ext>
            </a:extLst>
          </p:cNvPr>
          <p:cNvSpPr/>
          <p:nvPr/>
        </p:nvSpPr>
        <p:spPr>
          <a:xfrm>
            <a:off x="4966132" y="1148626"/>
            <a:ext cx="2196000" cy="1836000"/>
          </a:xfrm>
          <a:prstGeom prst="roundRect">
            <a:avLst/>
          </a:prstGeom>
          <a:solidFill>
            <a:srgbClr val="17375E"/>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CL" sz="160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Se pueden usar columnas ficticias y funciones de conversión de tipo de datos para cumplir con esta regla </a:t>
            </a:r>
          </a:p>
        </p:txBody>
      </p:sp>
      <p:sp>
        <p:nvSpPr>
          <p:cNvPr id="22" name="Text Box 5">
            <a:extLst>
              <a:ext uri="{FF2B5EF4-FFF2-40B4-BE49-F238E27FC236}">
                <a16:creationId xmlns:a16="http://schemas.microsoft.com/office/drawing/2014/main" xmlns="" id="{611B5317-79B1-408B-A243-6FCD2457A28C}"/>
              </a:ext>
            </a:extLst>
          </p:cNvPr>
          <p:cNvSpPr txBox="1">
            <a:spLocks noChangeArrowheads="1"/>
          </p:cNvSpPr>
          <p:nvPr/>
        </p:nvSpPr>
        <p:spPr bwMode="auto">
          <a:xfrm>
            <a:off x="827584" y="3560017"/>
            <a:ext cx="4968552" cy="144655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employee_id, job_id, salary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UNION</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employee_id, job_id,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FROM   job_history;</a:t>
            </a:r>
            <a:endParaRPr kumimoji="0" lang="es-MX" sz="800" b="1"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pic>
        <p:nvPicPr>
          <p:cNvPr id="4" name="Imagen 3">
            <a:extLst>
              <a:ext uri="{FF2B5EF4-FFF2-40B4-BE49-F238E27FC236}">
                <a16:creationId xmlns:a16="http://schemas.microsoft.com/office/drawing/2014/main" xmlns="" id="{2CCA4F8E-238A-4F7B-8FAE-20CAA686AAC1}"/>
              </a:ext>
            </a:extLst>
          </p:cNvPr>
          <p:cNvPicPr>
            <a:picLocks noChangeAspect="1"/>
          </p:cNvPicPr>
          <p:nvPr/>
        </p:nvPicPr>
        <p:blipFill>
          <a:blip r:embed="rId3"/>
          <a:stretch>
            <a:fillRect/>
          </a:stretch>
        </p:blipFill>
        <p:spPr>
          <a:xfrm>
            <a:off x="6063064" y="3478094"/>
            <a:ext cx="2597121" cy="3249450"/>
          </a:xfrm>
          <a:prstGeom prst="rect">
            <a:avLst/>
          </a:prstGeom>
        </p:spPr>
      </p:pic>
    </p:spTree>
    <p:extLst>
      <p:ext uri="{BB962C8B-B14F-4D97-AF65-F5344CB8AC3E}">
        <p14:creationId xmlns:p14="http://schemas.microsoft.com/office/powerpoint/2010/main" val="704046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xmlns=""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a:t>
            </a:fld>
            <a:endParaRPr lang="en-US"/>
          </a:p>
        </p:txBody>
      </p:sp>
      <p:sp>
        <p:nvSpPr>
          <p:cNvPr id="2" name="Título 1">
            <a:extLst>
              <a:ext uri="{FF2B5EF4-FFF2-40B4-BE49-F238E27FC236}">
                <a16:creationId xmlns:a16="http://schemas.microsoft.com/office/drawing/2014/main" xmlns="" id="{9750BC02-FE4E-1148-8346-BA2C94ECC781}"/>
              </a:ext>
            </a:extLst>
          </p:cNvPr>
          <p:cNvSpPr>
            <a:spLocks noGrp="1"/>
          </p:cNvSpPr>
          <p:nvPr>
            <p:ph type="title"/>
          </p:nvPr>
        </p:nvSpPr>
        <p:spPr/>
        <p:txBody>
          <a:bodyPr/>
          <a:lstStyle/>
          <a:p>
            <a:r>
              <a:rPr lang="es-ES_tradnl" b="1" dirty="0"/>
              <a:t>Objetivos de la Clase</a:t>
            </a:r>
          </a:p>
        </p:txBody>
      </p:sp>
      <p:sp>
        <p:nvSpPr>
          <p:cNvPr id="9" name="Marcador de texto 8">
            <a:extLst>
              <a:ext uri="{FF2B5EF4-FFF2-40B4-BE49-F238E27FC236}">
                <a16:creationId xmlns:a16="http://schemas.microsoft.com/office/drawing/2014/main" xmlns="" id="{C0A58EEC-AE91-4A1D-A092-4DC34F040D5C}"/>
              </a:ext>
            </a:extLst>
          </p:cNvPr>
          <p:cNvSpPr>
            <a:spLocks noGrp="1"/>
          </p:cNvSpPr>
          <p:nvPr>
            <p:ph type="body" sz="quarter" idx="11"/>
          </p:nvPr>
        </p:nvSpPr>
        <p:spPr>
          <a:xfrm>
            <a:off x="560387" y="2435286"/>
            <a:ext cx="8023225" cy="2275770"/>
          </a:xfrm>
        </p:spPr>
        <p:txBody>
          <a:bodyPr/>
          <a:lstStyle/>
          <a:p>
            <a:pPr marL="393700" indent="-342900" algn="just">
              <a:buFont typeface="Arial" panose="020B0604020202020204" pitchFamily="34" charset="0"/>
              <a:buChar char="•"/>
            </a:pPr>
            <a:r>
              <a:rPr lang="es-CL" sz="2200" dirty="0"/>
              <a:t>Describir las características de los Operadores SET</a:t>
            </a:r>
          </a:p>
          <a:p>
            <a:pPr marL="393700" indent="-342900" algn="just">
              <a:buFont typeface="Arial" panose="020B0604020202020204" pitchFamily="34" charset="0"/>
              <a:buChar char="•"/>
            </a:pPr>
            <a:r>
              <a:rPr lang="es-CL" sz="2200" dirty="0"/>
              <a:t>Cómo usar Operadores SET para combinar múltiples consultas en una sola.</a:t>
            </a:r>
          </a:p>
          <a:p>
            <a:pPr marL="393700" indent="-342900" algn="just">
              <a:buFont typeface="Arial" panose="020B0604020202020204" pitchFamily="34" charset="0"/>
              <a:buChar char="•"/>
            </a:pPr>
            <a:r>
              <a:rPr lang="es-CL" sz="2200" dirty="0"/>
              <a:t>Cómo controlar que las sentencias tengan el mismo número de columnas.</a:t>
            </a:r>
          </a:p>
          <a:p>
            <a:pPr marL="393700" indent="-342900" algn="just">
              <a:buFont typeface="Arial" panose="020B0604020202020204" pitchFamily="34" charset="0"/>
              <a:buChar char="•"/>
            </a:pPr>
            <a:r>
              <a:rPr lang="es-CL" sz="2200" dirty="0"/>
              <a:t>Cómo controlar el orden de las filas obtenidas de las consultas con Operados SET</a:t>
            </a:r>
          </a:p>
          <a:p>
            <a:pPr algn="l"/>
            <a:endParaRPr lang="es-CL" sz="2200" dirty="0"/>
          </a:p>
        </p:txBody>
      </p:sp>
    </p:spTree>
    <p:extLst>
      <p:ext uri="{BB962C8B-B14F-4D97-AF65-F5344CB8AC3E}">
        <p14:creationId xmlns:p14="http://schemas.microsoft.com/office/powerpoint/2010/main" val="4278723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26671" y="212725"/>
            <a:ext cx="4685691" cy="813000"/>
          </a:xfrm>
        </p:spPr>
        <p:txBody>
          <a:bodyPr/>
          <a:lstStyle/>
          <a:p>
            <a:pPr defTabSz="457200"/>
            <a:r>
              <a:rPr lang="es-CL" sz="2800" b="1" dirty="0">
                <a:solidFill>
                  <a:prstClr val="white"/>
                </a:solidFill>
                <a:latin typeface="Calibri"/>
              </a:rPr>
              <a:t>Coincidencia de las </a:t>
            </a:r>
            <a:br>
              <a:rPr lang="es-CL" sz="2800" b="1" dirty="0">
                <a:solidFill>
                  <a:prstClr val="white"/>
                </a:solidFill>
                <a:latin typeface="Calibri"/>
              </a:rPr>
            </a:br>
            <a:r>
              <a:rPr lang="es-CL" sz="2800" b="1" dirty="0">
                <a:solidFill>
                  <a:prstClr val="white"/>
                </a:solidFill>
                <a:latin typeface="Calibri"/>
              </a:rPr>
              <a:t>Sentencias SELECT</a:t>
            </a:r>
          </a:p>
        </p:txBody>
      </p:sp>
      <p:sp>
        <p:nvSpPr>
          <p:cNvPr id="18" name="Rectangle 3">
            <a:extLst>
              <a:ext uri="{FF2B5EF4-FFF2-40B4-BE49-F238E27FC236}">
                <a16:creationId xmlns:a16="http://schemas.microsoft.com/office/drawing/2014/main" xmlns="" id="{594DA811-BB0C-488B-BCDF-B1C02A3F8CD5}"/>
              </a:ext>
            </a:extLst>
          </p:cNvPr>
          <p:cNvSpPr txBox="1">
            <a:spLocks noChangeArrowheads="1"/>
          </p:cNvSpPr>
          <p:nvPr/>
        </p:nvSpPr>
        <p:spPr bwMode="auto">
          <a:xfrm>
            <a:off x="653392" y="158085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p:txBody>
      </p:sp>
      <p:sp>
        <p:nvSpPr>
          <p:cNvPr id="19" name="Text Box 5">
            <a:extLst>
              <a:ext uri="{FF2B5EF4-FFF2-40B4-BE49-F238E27FC236}">
                <a16:creationId xmlns:a16="http://schemas.microsoft.com/office/drawing/2014/main" xmlns="" id="{AF880051-6A26-4BF1-AFE7-A0A24BE3A28F}"/>
              </a:ext>
            </a:extLst>
          </p:cNvPr>
          <p:cNvSpPr txBox="1">
            <a:spLocks noChangeArrowheads="1"/>
          </p:cNvSpPr>
          <p:nvPr/>
        </p:nvSpPr>
        <p:spPr bwMode="auto">
          <a:xfrm>
            <a:off x="149708" y="1886638"/>
            <a:ext cx="5465029" cy="304698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a:t>
            </a:r>
            <a:r>
              <a:rPr kumimoji="0" lang="en-US" sz="1600" b="1" i="0" u="none" strike="noStrike" kern="1200" cap="none" spc="0" normalizeH="0" baseline="0" noProof="0" dirty="0" err="1">
                <a:ln>
                  <a:noFill/>
                </a:ln>
                <a:solidFill>
                  <a:srgbClr val="C00000"/>
                </a:solidFill>
                <a:effectLst/>
                <a:uLnTx/>
                <a:uFillTx/>
                <a:latin typeface="Calibri"/>
                <a:ea typeface="+mn-ea"/>
                <a:cs typeface="Arial" panose="020B0604020202020204" pitchFamily="34" charset="0"/>
              </a:rPr>
              <a:t>Tabla</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 EMPLOYEES'</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"NOMBRE TABLA", </a:t>
            </a:r>
          </a:p>
          <a:p>
            <a:pPr marL="0" marR="0" lvl="0" indent="0" defTabSz="914400" eaLnBrk="1" fontAlgn="base" latinLnBrk="0" hangingPunct="1">
              <a:lnSpc>
                <a:spcPct val="100000"/>
              </a:lnSpc>
              <a:spcBef>
                <a:spcPct val="0"/>
              </a:spcBef>
              <a:spcAft>
                <a:spcPct val="0"/>
              </a:spcAft>
              <a:buClrTx/>
              <a:buSzTx/>
              <a:buFontTx/>
              <a:buNone/>
              <a:tabLst/>
              <a:defRPr/>
            </a:pPr>
            <a:r>
              <a:rPr lang="en-US" sz="1600" b="1" kern="1200" dirty="0">
                <a:solidFill>
                  <a:prstClr val="black"/>
                </a:solidFill>
                <a:latin typeface="Calibri"/>
                <a:ea typeface="+mn-ea"/>
                <a:cs typeface="Arial" panose="020B0604020202020204" pitchFamily="34"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e.employee_id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p>
          <a:p>
            <a:pPr marL="0" marR="0" lvl="0" indent="0" defTabSz="914400" eaLnBrk="1" fontAlgn="base" latinLnBrk="0" hangingPunct="1">
              <a:lnSpc>
                <a:spcPct val="100000"/>
              </a:lnSpc>
              <a:spcBef>
                <a:spcPct val="0"/>
              </a:spcBef>
              <a:spcAft>
                <a:spcPct val="0"/>
              </a:spcAft>
              <a:buClrTx/>
              <a:buSzTx/>
              <a:buFontTx/>
              <a:buNone/>
              <a:tabLst/>
              <a:defRPr/>
            </a:pPr>
            <a:r>
              <a:rPr lang="en-US" sz="1600" b="1" kern="1200" dirty="0">
                <a:solidFill>
                  <a:prstClr val="black"/>
                </a:solidFill>
                <a:latin typeface="Calibri"/>
                <a:ea typeface="+mn-ea"/>
                <a:cs typeface="Arial" panose="020B0604020202020204" pitchFamily="34"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d.department_name</a:t>
            </a:r>
            <a:endPar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FROM   employees e JOIN departments d</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ON(</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e.department_id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d.department_id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UNION</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Tabla</a:t>
            </a: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 EMP_SAL_12000'</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"NOMBRE TABLA", </a:t>
            </a:r>
          </a:p>
          <a:p>
            <a:pPr marL="0" marR="0" lvl="0" indent="0" defTabSz="914400" eaLnBrk="1" fontAlgn="base" latinLnBrk="0" hangingPunct="1">
              <a:lnSpc>
                <a:spcPct val="100000"/>
              </a:lnSpc>
              <a:spcBef>
                <a:spcPct val="0"/>
              </a:spcBef>
              <a:spcAft>
                <a:spcPct val="0"/>
              </a:spcAft>
              <a:buClrTx/>
              <a:buSzTx/>
              <a:buFontTx/>
              <a:buNone/>
              <a:tabLst/>
              <a:defRPr/>
            </a:pPr>
            <a:r>
              <a:rPr lang="en-US" sz="1600" b="1" kern="1200" dirty="0">
                <a:solidFill>
                  <a:prstClr val="black"/>
                </a:solidFill>
                <a:latin typeface="Calibri"/>
                <a:ea typeface="+mn-ea"/>
                <a:cs typeface="Arial" panose="020B0604020202020204" pitchFamily="34"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e.employee_id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d.department_name</a:t>
            </a:r>
            <a:endPar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FROM   emp_sal_12000 e JOIN departments d</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ON(</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e.department_id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d.department_id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2" name="Imagen 1">
            <a:extLst>
              <a:ext uri="{FF2B5EF4-FFF2-40B4-BE49-F238E27FC236}">
                <a16:creationId xmlns:a16="http://schemas.microsoft.com/office/drawing/2014/main" xmlns="" id="{56B521A4-1129-4B31-8F61-AC2260C43012}"/>
              </a:ext>
            </a:extLst>
          </p:cNvPr>
          <p:cNvPicPr>
            <a:picLocks noChangeAspect="1"/>
          </p:cNvPicPr>
          <p:nvPr/>
        </p:nvPicPr>
        <p:blipFill>
          <a:blip r:embed="rId3"/>
          <a:stretch>
            <a:fillRect/>
          </a:stretch>
        </p:blipFill>
        <p:spPr>
          <a:xfrm>
            <a:off x="5617299" y="1886638"/>
            <a:ext cx="3601384" cy="3728099"/>
          </a:xfrm>
          <a:prstGeom prst="rect">
            <a:avLst/>
          </a:prstGeom>
        </p:spPr>
      </p:pic>
    </p:spTree>
    <p:extLst>
      <p:ext uri="{BB962C8B-B14F-4D97-AF65-F5344CB8AC3E}">
        <p14:creationId xmlns:p14="http://schemas.microsoft.com/office/powerpoint/2010/main" val="2912198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26671" y="212725"/>
            <a:ext cx="4685691" cy="813000"/>
          </a:xfrm>
        </p:spPr>
        <p:txBody>
          <a:bodyPr/>
          <a:lstStyle/>
          <a:p>
            <a:pPr defTabSz="457200"/>
            <a:r>
              <a:rPr lang="es-CL" sz="2800" b="1" dirty="0">
                <a:solidFill>
                  <a:prstClr val="white"/>
                </a:solidFill>
                <a:latin typeface="Calibri"/>
              </a:rPr>
              <a:t>Cláusula ORDER BY usando Operadores SET</a:t>
            </a:r>
          </a:p>
        </p:txBody>
      </p:sp>
      <p:pic>
        <p:nvPicPr>
          <p:cNvPr id="5" name="Imagen 4">
            <a:extLst>
              <a:ext uri="{FF2B5EF4-FFF2-40B4-BE49-F238E27FC236}">
                <a16:creationId xmlns:a16="http://schemas.microsoft.com/office/drawing/2014/main" xmlns="" id="{B11D58E5-75D6-4850-A179-D6556C985217}"/>
              </a:ext>
            </a:extLst>
          </p:cNvPr>
          <p:cNvPicPr>
            <a:picLocks noChangeAspect="1"/>
          </p:cNvPicPr>
          <p:nvPr/>
        </p:nvPicPr>
        <p:blipFill>
          <a:blip r:embed="rId3"/>
          <a:stretch>
            <a:fillRect/>
          </a:stretch>
        </p:blipFill>
        <p:spPr>
          <a:xfrm>
            <a:off x="658829" y="1448555"/>
            <a:ext cx="7858425" cy="4730906"/>
          </a:xfrm>
          <a:prstGeom prst="rect">
            <a:avLst/>
          </a:prstGeom>
        </p:spPr>
      </p:pic>
    </p:spTree>
    <p:extLst>
      <p:ext uri="{BB962C8B-B14F-4D97-AF65-F5344CB8AC3E}">
        <p14:creationId xmlns:p14="http://schemas.microsoft.com/office/powerpoint/2010/main" val="2610790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26671" y="212725"/>
            <a:ext cx="4685691" cy="813000"/>
          </a:xfrm>
        </p:spPr>
        <p:txBody>
          <a:bodyPr/>
          <a:lstStyle/>
          <a:p>
            <a:pPr defTabSz="457200"/>
            <a:r>
              <a:rPr lang="es-CL" sz="2800" b="1" dirty="0">
                <a:solidFill>
                  <a:prstClr val="white"/>
                </a:solidFill>
                <a:latin typeface="Calibri"/>
              </a:rPr>
              <a:t>Cláusula ORDER BY usando Operadores SET</a:t>
            </a:r>
          </a:p>
        </p:txBody>
      </p:sp>
      <p:sp>
        <p:nvSpPr>
          <p:cNvPr id="11" name="Rectangle 3">
            <a:extLst>
              <a:ext uri="{FF2B5EF4-FFF2-40B4-BE49-F238E27FC236}">
                <a16:creationId xmlns:a16="http://schemas.microsoft.com/office/drawing/2014/main" xmlns="" id="{92FB7EE5-7124-40E8-9B62-68BB5AA360B3}"/>
              </a:ext>
            </a:extLst>
          </p:cNvPr>
          <p:cNvSpPr txBox="1">
            <a:spLocks noChangeArrowheads="1"/>
          </p:cNvSpPr>
          <p:nvPr/>
        </p:nvSpPr>
        <p:spPr bwMode="auto">
          <a:xfrm>
            <a:off x="611560" y="1484784"/>
            <a:ext cx="8459787" cy="360363"/>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panose="020B0604020202020204" pitchFamily="34"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900" kern="1200" dirty="0">
              <a:solidFill>
                <a:prstClr val="black"/>
              </a:solidFill>
              <a:latin typeface="Times New Roman" pitchFamily="18" charset="0"/>
              <a:ea typeface="Arial Unicode MS"/>
              <a:cs typeface="Times New Roman" pitchFamily="18" charset="0"/>
            </a:endParaRPr>
          </a:p>
        </p:txBody>
      </p:sp>
      <p:sp>
        <p:nvSpPr>
          <p:cNvPr id="12" name="Text Box 5">
            <a:extLst>
              <a:ext uri="{FF2B5EF4-FFF2-40B4-BE49-F238E27FC236}">
                <a16:creationId xmlns:a16="http://schemas.microsoft.com/office/drawing/2014/main" xmlns="" id="{98EE227E-D4D2-40D1-B9E3-F50DF161EADD}"/>
              </a:ext>
            </a:extLst>
          </p:cNvPr>
          <p:cNvSpPr txBox="1">
            <a:spLocks noChangeArrowheads="1"/>
          </p:cNvSpPr>
          <p:nvPr/>
        </p:nvSpPr>
        <p:spPr bwMode="auto">
          <a:xfrm>
            <a:off x="827584" y="1799268"/>
            <a:ext cx="7560840" cy="144655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CREATE TABLE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empleados</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AS SELECT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employee_id</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id_empleado</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salary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salario</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department_id</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id_depto</a:t>
            </a:r>
            <a:endPar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WHERE salary &gt;= 10000;</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 name="CuadroTexto 12">
            <a:extLst>
              <a:ext uri="{FF2B5EF4-FFF2-40B4-BE49-F238E27FC236}">
                <a16:creationId xmlns:a16="http://schemas.microsoft.com/office/drawing/2014/main" xmlns="" id="{51561F76-B7DB-40A4-BFB4-F07AD25A3E9C}"/>
              </a:ext>
            </a:extLst>
          </p:cNvPr>
          <p:cNvSpPr txBox="1"/>
          <p:nvPr/>
        </p:nvSpPr>
        <p:spPr>
          <a:xfrm>
            <a:off x="415418" y="2319586"/>
            <a:ext cx="340158" cy="461665"/>
          </a:xfrm>
          <a:prstGeom prst="rect">
            <a:avLst/>
          </a:prstGeom>
          <a:noFill/>
        </p:spPr>
        <p:txBody>
          <a:bodyPr wrap="non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1</a:t>
            </a:r>
          </a:p>
        </p:txBody>
      </p:sp>
      <p:sp>
        <p:nvSpPr>
          <p:cNvPr id="14" name="Text Box 5">
            <a:extLst>
              <a:ext uri="{FF2B5EF4-FFF2-40B4-BE49-F238E27FC236}">
                <a16:creationId xmlns:a16="http://schemas.microsoft.com/office/drawing/2014/main" xmlns="" id="{7C86D41D-0462-45AC-99F4-DEDE31D6AFBA}"/>
              </a:ext>
            </a:extLst>
          </p:cNvPr>
          <p:cNvSpPr txBox="1">
            <a:spLocks noChangeArrowheads="1"/>
          </p:cNvSpPr>
          <p:nvPr/>
        </p:nvSpPr>
        <p:spPr bwMode="auto">
          <a:xfrm>
            <a:off x="827584" y="3640118"/>
            <a:ext cx="7560840" cy="187743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SELECT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e.employee_id</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e.salary</a:t>
            </a:r>
            <a:endPar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FROM employees e</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MINUS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SELECT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emp.id_empleado</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emp.salario</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FROM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empleados</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emp</a:t>
            </a:r>
            <a:endPar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ORDER BY </a:t>
            </a:r>
            <a:r>
              <a:rPr kumimoji="0" lang="en-US" sz="1800" b="1" i="0" u="none" strike="noStrike" kern="1200" cap="none" spc="0" normalizeH="0" baseline="0" noProof="0" dirty="0" err="1">
                <a:ln>
                  <a:noFill/>
                </a:ln>
                <a:solidFill>
                  <a:srgbClr val="C00000"/>
                </a:solidFill>
                <a:effectLst/>
                <a:uLnTx/>
                <a:uFillTx/>
                <a:latin typeface="Calibri"/>
                <a:ea typeface="+mn-ea"/>
                <a:cs typeface="Arial" panose="020B0604020202020204" pitchFamily="34" charset="0"/>
              </a:rPr>
              <a:t>salario</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a:t>
            </a:r>
            <a:endPar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5" name="Imagen 14">
            <a:extLst>
              <a:ext uri="{FF2B5EF4-FFF2-40B4-BE49-F238E27FC236}">
                <a16:creationId xmlns:a16="http://schemas.microsoft.com/office/drawing/2014/main" xmlns="" id="{32819276-95AF-4B10-90C9-8B8B6919A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1420" y="5603178"/>
            <a:ext cx="3061159" cy="1042097"/>
          </a:xfrm>
          <a:prstGeom prst="rect">
            <a:avLst/>
          </a:prstGeom>
        </p:spPr>
      </p:pic>
      <p:sp>
        <p:nvSpPr>
          <p:cNvPr id="16" name="CuadroTexto 15">
            <a:extLst>
              <a:ext uri="{FF2B5EF4-FFF2-40B4-BE49-F238E27FC236}">
                <a16:creationId xmlns:a16="http://schemas.microsoft.com/office/drawing/2014/main" xmlns="" id="{4FCB7E06-FCB7-48B5-9F41-D0E7CA41B7AA}"/>
              </a:ext>
            </a:extLst>
          </p:cNvPr>
          <p:cNvSpPr txBox="1"/>
          <p:nvPr/>
        </p:nvSpPr>
        <p:spPr>
          <a:xfrm>
            <a:off x="415418" y="4221411"/>
            <a:ext cx="340158" cy="461665"/>
          </a:xfrm>
          <a:prstGeom prst="rect">
            <a:avLst/>
          </a:prstGeom>
          <a:noFill/>
        </p:spPr>
        <p:txBody>
          <a:bodyPr wrap="non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2</a:t>
            </a:r>
          </a:p>
        </p:txBody>
      </p:sp>
    </p:spTree>
    <p:extLst>
      <p:ext uri="{BB962C8B-B14F-4D97-AF65-F5344CB8AC3E}">
        <p14:creationId xmlns:p14="http://schemas.microsoft.com/office/powerpoint/2010/main" val="1136824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26671" y="212725"/>
            <a:ext cx="4685691" cy="813000"/>
          </a:xfrm>
        </p:spPr>
        <p:txBody>
          <a:bodyPr/>
          <a:lstStyle/>
          <a:p>
            <a:pPr defTabSz="457200"/>
            <a:r>
              <a:rPr lang="es-CL" sz="2800" b="1" dirty="0">
                <a:solidFill>
                  <a:prstClr val="white"/>
                </a:solidFill>
                <a:latin typeface="Calibri"/>
              </a:rPr>
              <a:t>Cláusula ORDER BY usando Operadores SET</a:t>
            </a:r>
          </a:p>
        </p:txBody>
      </p:sp>
      <p:sp>
        <p:nvSpPr>
          <p:cNvPr id="20" name="Rectangle 3">
            <a:extLst>
              <a:ext uri="{FF2B5EF4-FFF2-40B4-BE49-F238E27FC236}">
                <a16:creationId xmlns:a16="http://schemas.microsoft.com/office/drawing/2014/main" xmlns="" id="{5F51E448-F3BB-42C0-9D05-7BEEA4C049E6}"/>
              </a:ext>
            </a:extLst>
          </p:cNvPr>
          <p:cNvSpPr txBox="1">
            <a:spLocks noChangeArrowheads="1"/>
          </p:cNvSpPr>
          <p:nvPr/>
        </p:nvSpPr>
        <p:spPr bwMode="auto">
          <a:xfrm>
            <a:off x="611560" y="1340768"/>
            <a:ext cx="8459787" cy="360363"/>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panose="020B0604020202020204" pitchFamily="34"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900" kern="1200" dirty="0">
              <a:solidFill>
                <a:prstClr val="black"/>
              </a:solidFill>
              <a:latin typeface="Times New Roman" pitchFamily="18" charset="0"/>
              <a:ea typeface="Arial Unicode MS"/>
              <a:cs typeface="Times New Roman" pitchFamily="18" charset="0"/>
            </a:endParaRPr>
          </a:p>
        </p:txBody>
      </p:sp>
      <p:sp>
        <p:nvSpPr>
          <p:cNvPr id="21" name="Text Box 5">
            <a:extLst>
              <a:ext uri="{FF2B5EF4-FFF2-40B4-BE49-F238E27FC236}">
                <a16:creationId xmlns:a16="http://schemas.microsoft.com/office/drawing/2014/main" xmlns="" id="{061E96C2-FE07-4A63-B82A-2B8E56C98ECD}"/>
              </a:ext>
            </a:extLst>
          </p:cNvPr>
          <p:cNvSpPr txBox="1">
            <a:spLocks noChangeArrowheads="1"/>
          </p:cNvSpPr>
          <p:nvPr/>
        </p:nvSpPr>
        <p:spPr bwMode="auto">
          <a:xfrm>
            <a:off x="1043608" y="1636963"/>
            <a:ext cx="6840760" cy="200054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SELECT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e.employee_id</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e.salary</a:t>
            </a:r>
            <a:endPar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FROM employees e</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MINUS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SELECT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emp.id_empleado</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emp.salario</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FROM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empleados</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emp</a:t>
            </a:r>
            <a:endPar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ORDER BY </a:t>
            </a:r>
            <a:r>
              <a:rPr kumimoji="0" lang="en-US" sz="18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salary</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 name="Imagen 1">
            <a:extLst>
              <a:ext uri="{FF2B5EF4-FFF2-40B4-BE49-F238E27FC236}">
                <a16:creationId xmlns:a16="http://schemas.microsoft.com/office/drawing/2014/main" xmlns="" id="{57DF96C1-D79A-4952-9B5D-FD15FD4F6E85}"/>
              </a:ext>
            </a:extLst>
          </p:cNvPr>
          <p:cNvPicPr>
            <a:picLocks noChangeAspect="1"/>
          </p:cNvPicPr>
          <p:nvPr/>
        </p:nvPicPr>
        <p:blipFill>
          <a:blip r:embed="rId3"/>
          <a:stretch>
            <a:fillRect/>
          </a:stretch>
        </p:blipFill>
        <p:spPr>
          <a:xfrm>
            <a:off x="3273439" y="3740072"/>
            <a:ext cx="2710724" cy="2857077"/>
          </a:xfrm>
          <a:prstGeom prst="rect">
            <a:avLst/>
          </a:prstGeom>
        </p:spPr>
      </p:pic>
    </p:spTree>
    <p:extLst>
      <p:ext uri="{BB962C8B-B14F-4D97-AF65-F5344CB8AC3E}">
        <p14:creationId xmlns:p14="http://schemas.microsoft.com/office/powerpoint/2010/main" val="1769157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26671" y="212725"/>
            <a:ext cx="4685691" cy="813000"/>
          </a:xfrm>
        </p:spPr>
        <p:txBody>
          <a:bodyPr/>
          <a:lstStyle/>
          <a:p>
            <a:pPr defTabSz="457200"/>
            <a:r>
              <a:rPr lang="es-CL" sz="2800" b="1" dirty="0">
                <a:solidFill>
                  <a:prstClr val="white"/>
                </a:solidFill>
                <a:latin typeface="Calibri"/>
              </a:rPr>
              <a:t>Cláusula ORDER BY usando Operadores SET</a:t>
            </a:r>
          </a:p>
        </p:txBody>
      </p:sp>
      <p:sp>
        <p:nvSpPr>
          <p:cNvPr id="13" name="Rectangle 3">
            <a:extLst>
              <a:ext uri="{FF2B5EF4-FFF2-40B4-BE49-F238E27FC236}">
                <a16:creationId xmlns:a16="http://schemas.microsoft.com/office/drawing/2014/main" xmlns="" id="{445E9E92-78AA-4042-B387-15A469063A9B}"/>
              </a:ext>
            </a:extLst>
          </p:cNvPr>
          <p:cNvSpPr txBox="1">
            <a:spLocks noChangeArrowheads="1"/>
          </p:cNvSpPr>
          <p:nvPr/>
        </p:nvSpPr>
        <p:spPr bwMode="auto">
          <a:xfrm>
            <a:off x="611560" y="1147902"/>
            <a:ext cx="8459787" cy="360363"/>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panose="020B0604020202020204" pitchFamily="34"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900" kern="1200" dirty="0">
              <a:solidFill>
                <a:prstClr val="black"/>
              </a:solidFill>
              <a:latin typeface="Times New Roman" pitchFamily="18" charset="0"/>
              <a:ea typeface="Arial Unicode MS"/>
              <a:cs typeface="Times New Roman" pitchFamily="18" charset="0"/>
            </a:endParaRPr>
          </a:p>
        </p:txBody>
      </p:sp>
      <p:sp>
        <p:nvSpPr>
          <p:cNvPr id="14" name="Text Box 5">
            <a:extLst>
              <a:ext uri="{FF2B5EF4-FFF2-40B4-BE49-F238E27FC236}">
                <a16:creationId xmlns:a16="http://schemas.microsoft.com/office/drawing/2014/main" xmlns="" id="{1391F2A8-1EF3-4962-8BCB-1FE150C9FB72}"/>
              </a:ext>
            </a:extLst>
          </p:cNvPr>
          <p:cNvSpPr txBox="1">
            <a:spLocks noChangeArrowheads="1"/>
          </p:cNvSpPr>
          <p:nvPr/>
        </p:nvSpPr>
        <p:spPr bwMode="auto">
          <a:xfrm>
            <a:off x="458980" y="1448028"/>
            <a:ext cx="5688632" cy="200054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SELECT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e.employee_id</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e.salary</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"SALARIO EMPLEADO"</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FROM employees e</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MINUS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SELECT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emp.id_empleado</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emp.salario</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FROM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empleados</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emp</a:t>
            </a:r>
            <a:endPar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ORDER BY </a:t>
            </a:r>
            <a:r>
              <a:rPr kumimoji="0" lang="en-US" sz="18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salary</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5" name="Imagen 14">
            <a:extLst>
              <a:ext uri="{FF2B5EF4-FFF2-40B4-BE49-F238E27FC236}">
                <a16:creationId xmlns:a16="http://schemas.microsoft.com/office/drawing/2014/main" xmlns="" id="{ECBEA14C-7065-4624-8281-AC51E1BF0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5820" y="1926820"/>
            <a:ext cx="2445271" cy="956319"/>
          </a:xfrm>
          <a:prstGeom prst="rect">
            <a:avLst/>
          </a:prstGeom>
        </p:spPr>
      </p:pic>
      <p:sp>
        <p:nvSpPr>
          <p:cNvPr id="16" name="Text Box 5">
            <a:extLst>
              <a:ext uri="{FF2B5EF4-FFF2-40B4-BE49-F238E27FC236}">
                <a16:creationId xmlns:a16="http://schemas.microsoft.com/office/drawing/2014/main" xmlns="" id="{4FF85E61-1DA1-416D-AECE-8B8AB2314373}"/>
              </a:ext>
            </a:extLst>
          </p:cNvPr>
          <p:cNvSpPr txBox="1">
            <a:spLocks noChangeArrowheads="1"/>
          </p:cNvSpPr>
          <p:nvPr/>
        </p:nvSpPr>
        <p:spPr bwMode="auto">
          <a:xfrm>
            <a:off x="458980" y="3811832"/>
            <a:ext cx="5688632" cy="200054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SELECT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e.employee_id</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e.salary</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"SALARIO EMPLEADO"</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FROM employees e</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MINUS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SELECT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emp.id_empleado</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emp.salario</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FROM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empleados</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emp</a:t>
            </a:r>
            <a:endPar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ORDER BY </a:t>
            </a:r>
            <a:r>
              <a:rPr kumimoji="0" lang="en-US" sz="18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"SALARIO EMPLEADO"</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4" name="Imagen 3">
            <a:extLst>
              <a:ext uri="{FF2B5EF4-FFF2-40B4-BE49-F238E27FC236}">
                <a16:creationId xmlns:a16="http://schemas.microsoft.com/office/drawing/2014/main" xmlns="" id="{81BE4021-1011-4527-93C4-054F323E9DBA}"/>
              </a:ext>
            </a:extLst>
          </p:cNvPr>
          <p:cNvPicPr>
            <a:picLocks noChangeAspect="1"/>
          </p:cNvPicPr>
          <p:nvPr/>
        </p:nvPicPr>
        <p:blipFill>
          <a:blip r:embed="rId4"/>
          <a:stretch>
            <a:fillRect/>
          </a:stretch>
        </p:blipFill>
        <p:spPr>
          <a:xfrm>
            <a:off x="6106480" y="3779748"/>
            <a:ext cx="2845015" cy="2978897"/>
          </a:xfrm>
          <a:prstGeom prst="rect">
            <a:avLst/>
          </a:prstGeom>
        </p:spPr>
      </p:pic>
    </p:spTree>
    <p:extLst>
      <p:ext uri="{BB962C8B-B14F-4D97-AF65-F5344CB8AC3E}">
        <p14:creationId xmlns:p14="http://schemas.microsoft.com/office/powerpoint/2010/main" val="3221155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26671" y="212725"/>
            <a:ext cx="4685691" cy="813000"/>
          </a:xfrm>
        </p:spPr>
        <p:txBody>
          <a:bodyPr/>
          <a:lstStyle/>
          <a:p>
            <a:pPr defTabSz="457200"/>
            <a:r>
              <a:rPr lang="es-CL" sz="2800" b="1" dirty="0">
                <a:solidFill>
                  <a:prstClr val="white"/>
                </a:solidFill>
                <a:latin typeface="Calibri"/>
              </a:rPr>
              <a:t>Cláusula ORDER BY usando Operadores SET</a:t>
            </a:r>
          </a:p>
        </p:txBody>
      </p:sp>
      <p:sp>
        <p:nvSpPr>
          <p:cNvPr id="17" name="Rectangle 3">
            <a:extLst>
              <a:ext uri="{FF2B5EF4-FFF2-40B4-BE49-F238E27FC236}">
                <a16:creationId xmlns:a16="http://schemas.microsoft.com/office/drawing/2014/main" xmlns="" id="{943CA5CA-7DE7-4E04-A5CE-B5B980B32578}"/>
              </a:ext>
            </a:extLst>
          </p:cNvPr>
          <p:cNvSpPr txBox="1">
            <a:spLocks noChangeArrowheads="1"/>
          </p:cNvSpPr>
          <p:nvPr/>
        </p:nvSpPr>
        <p:spPr bwMode="auto">
          <a:xfrm>
            <a:off x="611560" y="1340768"/>
            <a:ext cx="8459787" cy="360363"/>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panose="020B0604020202020204" pitchFamily="34"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900" kern="1200" dirty="0">
              <a:solidFill>
                <a:prstClr val="black"/>
              </a:solidFill>
              <a:latin typeface="Times New Roman" pitchFamily="18" charset="0"/>
              <a:ea typeface="Arial Unicode MS"/>
              <a:cs typeface="Times New Roman" pitchFamily="18" charset="0"/>
            </a:endParaRPr>
          </a:p>
        </p:txBody>
      </p:sp>
      <p:sp>
        <p:nvSpPr>
          <p:cNvPr id="18" name="Text Box 5">
            <a:extLst>
              <a:ext uri="{FF2B5EF4-FFF2-40B4-BE49-F238E27FC236}">
                <a16:creationId xmlns:a16="http://schemas.microsoft.com/office/drawing/2014/main" xmlns="" id="{FFC46A9A-5809-4783-A05F-68E645F64FBE}"/>
              </a:ext>
            </a:extLst>
          </p:cNvPr>
          <p:cNvSpPr txBox="1">
            <a:spLocks noChangeArrowheads="1"/>
          </p:cNvSpPr>
          <p:nvPr/>
        </p:nvSpPr>
        <p:spPr bwMode="auto">
          <a:xfrm>
            <a:off x="1043608" y="1653005"/>
            <a:ext cx="6840760" cy="200054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SELECT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e.employee_id</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e.salary</a:t>
            </a:r>
            <a:endPar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FROM employees e</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MINUS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SELECT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emp.id_empleado</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emp.salario</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FROM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empleados</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 </a:t>
            </a:r>
            <a:r>
              <a:rPr kumimoji="0" lang="en-US" sz="1800" b="1" i="0" u="none" strike="noStrike" kern="1200" cap="none" spc="0" normalizeH="0" baseline="0" noProof="0" dirty="0" err="1">
                <a:ln>
                  <a:noFill/>
                </a:ln>
                <a:solidFill>
                  <a:sysClr val="windowText" lastClr="000000"/>
                </a:solidFill>
                <a:effectLst/>
                <a:uLnTx/>
                <a:uFillTx/>
                <a:latin typeface="Calibri"/>
                <a:ea typeface="+mn-ea"/>
                <a:cs typeface="Arial" panose="020B0604020202020204" pitchFamily="34" charset="0"/>
              </a:rPr>
              <a:t>emp</a:t>
            </a:r>
            <a:endPar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ORDER BY </a:t>
            </a:r>
            <a:r>
              <a:rPr kumimoji="0" lang="en-US" sz="18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2, 1</a:t>
            </a:r>
            <a:r>
              <a:rPr kumimoji="0" lang="en-US" sz="18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 name="Imagen 1">
            <a:extLst>
              <a:ext uri="{FF2B5EF4-FFF2-40B4-BE49-F238E27FC236}">
                <a16:creationId xmlns:a16="http://schemas.microsoft.com/office/drawing/2014/main" xmlns="" id="{7C82B23A-F48C-4983-B7C3-A37CC5166647}"/>
              </a:ext>
            </a:extLst>
          </p:cNvPr>
          <p:cNvPicPr>
            <a:picLocks noChangeAspect="1"/>
          </p:cNvPicPr>
          <p:nvPr/>
        </p:nvPicPr>
        <p:blipFill>
          <a:blip r:embed="rId3"/>
          <a:stretch>
            <a:fillRect/>
          </a:stretch>
        </p:blipFill>
        <p:spPr>
          <a:xfrm>
            <a:off x="3273439" y="3744722"/>
            <a:ext cx="2758393" cy="2965596"/>
          </a:xfrm>
          <a:prstGeom prst="rect">
            <a:avLst/>
          </a:prstGeom>
        </p:spPr>
      </p:pic>
    </p:spTree>
    <p:extLst>
      <p:ext uri="{BB962C8B-B14F-4D97-AF65-F5344CB8AC3E}">
        <p14:creationId xmlns:p14="http://schemas.microsoft.com/office/powerpoint/2010/main" val="3147762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xmlns=""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36</a:t>
            </a:fld>
            <a:endParaRPr lang="en-US"/>
          </a:p>
        </p:txBody>
      </p:sp>
      <p:sp>
        <p:nvSpPr>
          <p:cNvPr id="2" name="Título 1">
            <a:extLst>
              <a:ext uri="{FF2B5EF4-FFF2-40B4-BE49-F238E27FC236}">
                <a16:creationId xmlns:a16="http://schemas.microsoft.com/office/drawing/2014/main" xmlns="" id="{9750BC02-FE4E-1148-8346-BA2C94ECC781}"/>
              </a:ext>
            </a:extLst>
          </p:cNvPr>
          <p:cNvSpPr>
            <a:spLocks noGrp="1"/>
          </p:cNvSpPr>
          <p:nvPr>
            <p:ph type="title"/>
          </p:nvPr>
        </p:nvSpPr>
        <p:spPr/>
        <p:txBody>
          <a:bodyPr/>
          <a:lstStyle/>
          <a:p>
            <a:r>
              <a:rPr lang="es-ES_tradnl" b="1" dirty="0"/>
              <a:t>Resumen de la Clase</a:t>
            </a:r>
          </a:p>
        </p:txBody>
      </p:sp>
      <p:sp>
        <p:nvSpPr>
          <p:cNvPr id="9" name="Marcador de texto 8">
            <a:extLst>
              <a:ext uri="{FF2B5EF4-FFF2-40B4-BE49-F238E27FC236}">
                <a16:creationId xmlns:a16="http://schemas.microsoft.com/office/drawing/2014/main" xmlns="" id="{C0A58EEC-AE91-4A1D-A092-4DC34F040D5C}"/>
              </a:ext>
            </a:extLst>
          </p:cNvPr>
          <p:cNvSpPr>
            <a:spLocks noGrp="1"/>
          </p:cNvSpPr>
          <p:nvPr>
            <p:ph type="body" sz="quarter" idx="11"/>
          </p:nvPr>
        </p:nvSpPr>
        <p:spPr>
          <a:xfrm>
            <a:off x="560387" y="2194657"/>
            <a:ext cx="8023225" cy="2275770"/>
          </a:xfrm>
        </p:spPr>
        <p:txBody>
          <a:bodyPr/>
          <a:lstStyle/>
          <a:p>
            <a:pPr marL="393700" indent="-342900" algn="just">
              <a:buFont typeface="Arial" panose="020B0604020202020204" pitchFamily="34" charset="0"/>
              <a:buChar char="•"/>
            </a:pPr>
            <a:r>
              <a:rPr lang="es-CL" sz="2200" dirty="0"/>
              <a:t>Se describieron las características de los Operadores SET</a:t>
            </a:r>
          </a:p>
          <a:p>
            <a:pPr marL="393700" indent="-342900" algn="just">
              <a:buFont typeface="Arial" panose="020B0604020202020204" pitchFamily="34" charset="0"/>
              <a:buChar char="•"/>
            </a:pPr>
            <a:r>
              <a:rPr lang="es-CL" sz="2200" dirty="0"/>
              <a:t>Se explicó cómo usar Operadores SET para combinar múltiples consultas en una sola.</a:t>
            </a:r>
          </a:p>
          <a:p>
            <a:pPr marL="393700" indent="-342900" algn="just">
              <a:buFont typeface="Arial" panose="020B0604020202020204" pitchFamily="34" charset="0"/>
              <a:buChar char="•"/>
            </a:pPr>
            <a:r>
              <a:rPr lang="es-CL" sz="2200" dirty="0"/>
              <a:t>Se explicó cómo controlar que las sentencias tengan el mismo número de columnas.</a:t>
            </a:r>
          </a:p>
          <a:p>
            <a:pPr marL="393700" indent="-342900" algn="just">
              <a:buFont typeface="Arial" panose="020B0604020202020204" pitchFamily="34" charset="0"/>
              <a:buChar char="•"/>
            </a:pPr>
            <a:r>
              <a:rPr lang="es-CL" sz="2200" dirty="0"/>
              <a:t>Se explicó cómo controlar el orden de las filas obtenidas de las consultas con Operados SET.</a:t>
            </a:r>
          </a:p>
          <a:p>
            <a:pPr algn="l"/>
            <a:endParaRPr lang="es-CL" sz="2200" dirty="0"/>
          </a:p>
        </p:txBody>
      </p:sp>
    </p:spTree>
    <p:extLst>
      <p:ext uri="{BB962C8B-B14F-4D97-AF65-F5344CB8AC3E}">
        <p14:creationId xmlns:p14="http://schemas.microsoft.com/office/powerpoint/2010/main" val="540675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2646419"/>
            <a:ext cx="5995800" cy="282305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4800" b="1" dirty="0" err="1"/>
              <a:t>Combinando</a:t>
            </a:r>
            <a:r>
              <a:rPr lang="en-US" sz="4800" b="1" dirty="0"/>
              <a:t> el </a:t>
            </a:r>
            <a:r>
              <a:rPr lang="en-US" sz="4800" b="1" dirty="0" err="1"/>
              <a:t>Resultado</a:t>
            </a:r>
            <a:r>
              <a:rPr lang="en-US" sz="4800" b="1" dirty="0"/>
              <a:t> de las </a:t>
            </a:r>
            <a:r>
              <a:rPr lang="en-US" sz="4800" b="1" dirty="0" err="1"/>
              <a:t>Sentencias</a:t>
            </a:r>
            <a:r>
              <a:rPr lang="en-US" sz="4800" b="1" dirty="0"/>
              <a:t> SQL</a:t>
            </a:r>
            <a:endParaRPr sz="4800" b="1" dirty="0"/>
          </a:p>
        </p:txBody>
      </p:sp>
      <p:sp>
        <p:nvSpPr>
          <p:cNvPr id="3" name="CuadroTexto 1">
            <a:extLst>
              <a:ext uri="{FF2B5EF4-FFF2-40B4-BE49-F238E27FC236}">
                <a16:creationId xmlns:a16="http://schemas.microsoft.com/office/drawing/2014/main" xmlns="" id="{17F6B2A7-D304-4B09-8A49-7181726B43DC}"/>
              </a:ext>
            </a:extLst>
          </p:cNvPr>
          <p:cNvSpPr txBox="1"/>
          <p:nvPr/>
        </p:nvSpPr>
        <p:spPr>
          <a:xfrm>
            <a:off x="1208058" y="6274836"/>
            <a:ext cx="914400" cy="914400"/>
          </a:xfrm>
          <a:prstGeom prst="rect">
            <a:avLst/>
          </a:prstGeom>
          <a:noFill/>
          <a:ln>
            <a:noFill/>
          </a:ln>
        </p:spPr>
        <p:txBody>
          <a:bodyPr spcFirstLastPara="1" wrap="none" lIns="91425" tIns="45700" rIns="91425" bIns="45700"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1600" b="1" dirty="0">
                <a:solidFill>
                  <a:schemeClr val="bg1"/>
                </a:solidFill>
              </a:rPr>
              <a:t>*</a:t>
            </a:r>
            <a:r>
              <a:rPr lang="es-MX" sz="1200" b="1" dirty="0">
                <a:solidFill>
                  <a:schemeClr val="bg1"/>
                </a:solidFill>
              </a:rPr>
              <a:t>Las sentencias de los ejemplos usan las tablas del esquema HR de la Base de Datos Oracle </a:t>
            </a:r>
            <a:endParaRPr lang="es-CL" sz="1200"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24845" y="258445"/>
            <a:ext cx="4647630" cy="813000"/>
          </a:xfrm>
        </p:spPr>
        <p:txBody>
          <a:bodyPr/>
          <a:lstStyle/>
          <a:p>
            <a:pPr defTabSz="457200"/>
            <a:r>
              <a:rPr lang="es-CL" sz="2800" b="1" dirty="0">
                <a:solidFill>
                  <a:prstClr val="white"/>
                </a:solidFill>
                <a:latin typeface="Calibri"/>
              </a:rPr>
              <a:t>Operadores SET</a:t>
            </a:r>
          </a:p>
        </p:txBody>
      </p:sp>
      <p:pic>
        <p:nvPicPr>
          <p:cNvPr id="4" name="Imagen 3">
            <a:extLst>
              <a:ext uri="{FF2B5EF4-FFF2-40B4-BE49-F238E27FC236}">
                <a16:creationId xmlns:a16="http://schemas.microsoft.com/office/drawing/2014/main" xmlns="" id="{C2C82B8D-912A-46A8-8FCF-FB229B41D26A}"/>
              </a:ext>
            </a:extLst>
          </p:cNvPr>
          <p:cNvPicPr>
            <a:picLocks noChangeAspect="1"/>
          </p:cNvPicPr>
          <p:nvPr/>
        </p:nvPicPr>
        <p:blipFill>
          <a:blip r:embed="rId3"/>
          <a:stretch>
            <a:fillRect/>
          </a:stretch>
        </p:blipFill>
        <p:spPr>
          <a:xfrm>
            <a:off x="642787" y="1499732"/>
            <a:ext cx="7858425" cy="4724809"/>
          </a:xfrm>
          <a:prstGeom prst="rect">
            <a:avLst/>
          </a:prstGeom>
        </p:spPr>
      </p:pic>
    </p:spTree>
    <p:extLst>
      <p:ext uri="{BB962C8B-B14F-4D97-AF65-F5344CB8AC3E}">
        <p14:creationId xmlns:p14="http://schemas.microsoft.com/office/powerpoint/2010/main" val="2697317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2">
            <a:extLst>
              <a:ext uri="{FF2B5EF4-FFF2-40B4-BE49-F238E27FC236}">
                <a16:creationId xmlns:a16="http://schemas.microsoft.com/office/drawing/2014/main" xmlns="" id="{C1D9B20A-5072-4B9F-831C-5B354B45954C}"/>
              </a:ext>
            </a:extLst>
          </p:cNvPr>
          <p:cNvSpPr>
            <a:spLocks noGrp="1"/>
          </p:cNvSpPr>
          <p:nvPr>
            <p:ph type="title"/>
          </p:nvPr>
        </p:nvSpPr>
        <p:spPr>
          <a:xfrm>
            <a:off x="1624845" y="258445"/>
            <a:ext cx="4647630" cy="813000"/>
          </a:xfrm>
        </p:spPr>
        <p:txBody>
          <a:bodyPr/>
          <a:lstStyle/>
          <a:p>
            <a:pPr defTabSz="457200"/>
            <a:r>
              <a:rPr lang="es-CL" sz="2800" b="1" dirty="0">
                <a:solidFill>
                  <a:prstClr val="white"/>
                </a:solidFill>
                <a:latin typeface="Calibri"/>
              </a:rPr>
              <a:t>Operadores SET</a:t>
            </a:r>
          </a:p>
        </p:txBody>
      </p:sp>
      <p:pic>
        <p:nvPicPr>
          <p:cNvPr id="13" name="Imagen 12">
            <a:extLst>
              <a:ext uri="{FF2B5EF4-FFF2-40B4-BE49-F238E27FC236}">
                <a16:creationId xmlns:a16="http://schemas.microsoft.com/office/drawing/2014/main" xmlns="" id="{10855A53-1AA8-4889-B88B-30B54762A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62" y="1547520"/>
            <a:ext cx="8577475" cy="4317618"/>
          </a:xfrm>
          <a:prstGeom prst="rect">
            <a:avLst/>
          </a:prstGeom>
        </p:spPr>
      </p:pic>
    </p:spTree>
    <p:extLst>
      <p:ext uri="{BB962C8B-B14F-4D97-AF65-F5344CB8AC3E}">
        <p14:creationId xmlns:p14="http://schemas.microsoft.com/office/powerpoint/2010/main" val="1009753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5">
            <a:extLst>
              <a:ext uri="{FF2B5EF4-FFF2-40B4-BE49-F238E27FC236}">
                <a16:creationId xmlns:a16="http://schemas.microsoft.com/office/drawing/2014/main" xmlns="" id="{D4B14CBB-1BF2-4901-BF2A-13DFEDEDDF04}"/>
              </a:ext>
            </a:extLst>
          </p:cNvPr>
          <p:cNvSpPr txBox="1">
            <a:spLocks noChangeArrowheads="1"/>
          </p:cNvSpPr>
          <p:nvPr/>
        </p:nvSpPr>
        <p:spPr bwMode="auto">
          <a:xfrm>
            <a:off x="395536" y="1638460"/>
            <a:ext cx="4608512"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CREATE TABLE emp_sal_12000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AS SELECT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first_name</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last_name</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WHERE salary &gt; 12000;</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sp>
        <p:nvSpPr>
          <p:cNvPr id="16" name="Text Box 5">
            <a:extLst>
              <a:ext uri="{FF2B5EF4-FFF2-40B4-BE49-F238E27FC236}">
                <a16:creationId xmlns:a16="http://schemas.microsoft.com/office/drawing/2014/main" xmlns="" id="{C1555C96-78C8-4292-8BCD-278E1D5A3F99}"/>
              </a:ext>
            </a:extLst>
          </p:cNvPr>
          <p:cNvSpPr txBox="1">
            <a:spLocks noChangeArrowheads="1"/>
          </p:cNvSpPr>
          <p:nvPr/>
        </p:nvSpPr>
        <p:spPr bwMode="auto">
          <a:xfrm>
            <a:off x="414920" y="3297512"/>
            <a:ext cx="4608512"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CREATE TABLE emp_depto_90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AS SELECT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first_name</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last_name</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WHERE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 90;</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pic>
        <p:nvPicPr>
          <p:cNvPr id="17" name="Imagen 16">
            <a:extLst>
              <a:ext uri="{FF2B5EF4-FFF2-40B4-BE49-F238E27FC236}">
                <a16:creationId xmlns:a16="http://schemas.microsoft.com/office/drawing/2014/main" xmlns="" id="{4B030B6E-913C-474F-A943-3D7D14A41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1630400"/>
            <a:ext cx="3842796" cy="1574362"/>
          </a:xfrm>
          <a:prstGeom prst="rect">
            <a:avLst/>
          </a:prstGeom>
        </p:spPr>
      </p:pic>
      <p:pic>
        <p:nvPicPr>
          <p:cNvPr id="18" name="Imagen 17">
            <a:extLst>
              <a:ext uri="{FF2B5EF4-FFF2-40B4-BE49-F238E27FC236}">
                <a16:creationId xmlns:a16="http://schemas.microsoft.com/office/drawing/2014/main" xmlns="" id="{ABF17268-A6B9-426A-8B2A-C2DE2BFB66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065" y="3533558"/>
            <a:ext cx="3816423" cy="731341"/>
          </a:xfrm>
          <a:prstGeom prst="rect">
            <a:avLst/>
          </a:prstGeom>
        </p:spPr>
      </p:pic>
      <p:sp>
        <p:nvSpPr>
          <p:cNvPr id="19" name="Text Box 5">
            <a:extLst>
              <a:ext uri="{FF2B5EF4-FFF2-40B4-BE49-F238E27FC236}">
                <a16:creationId xmlns:a16="http://schemas.microsoft.com/office/drawing/2014/main" xmlns="" id="{1E2826F4-5A03-4293-8614-B5C1E0083442}"/>
              </a:ext>
            </a:extLst>
          </p:cNvPr>
          <p:cNvSpPr txBox="1">
            <a:spLocks noChangeArrowheads="1"/>
          </p:cNvSpPr>
          <p:nvPr/>
        </p:nvSpPr>
        <p:spPr bwMode="auto">
          <a:xfrm>
            <a:off x="428992" y="4953916"/>
            <a:ext cx="4608512"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CREATE TABLE emp_depto_100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AS SELECT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first_name</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last_name</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WHERE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 100;</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pic>
        <p:nvPicPr>
          <p:cNvPr id="20" name="Imagen 19">
            <a:extLst>
              <a:ext uri="{FF2B5EF4-FFF2-40B4-BE49-F238E27FC236}">
                <a16:creationId xmlns:a16="http://schemas.microsoft.com/office/drawing/2014/main" xmlns="" id="{DB4BB4DB-D103-47E7-B4F2-1FA74B36DF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9928" y="5151992"/>
            <a:ext cx="3844560" cy="1244825"/>
          </a:xfrm>
          <a:prstGeom prst="rect">
            <a:avLst/>
          </a:prstGeom>
        </p:spPr>
      </p:pic>
      <p:sp>
        <p:nvSpPr>
          <p:cNvPr id="22" name="Título 2">
            <a:extLst>
              <a:ext uri="{FF2B5EF4-FFF2-40B4-BE49-F238E27FC236}">
                <a16:creationId xmlns:a16="http://schemas.microsoft.com/office/drawing/2014/main" xmlns="" id="{B7DF090E-552C-43CE-B85E-6A7D281F5694}"/>
              </a:ext>
            </a:extLst>
          </p:cNvPr>
          <p:cNvSpPr>
            <a:spLocks noGrp="1"/>
          </p:cNvSpPr>
          <p:nvPr>
            <p:ph type="title"/>
          </p:nvPr>
        </p:nvSpPr>
        <p:spPr>
          <a:xfrm>
            <a:off x="1624845" y="258445"/>
            <a:ext cx="4647630" cy="813000"/>
          </a:xfrm>
        </p:spPr>
        <p:txBody>
          <a:bodyPr/>
          <a:lstStyle/>
          <a:p>
            <a:pPr defTabSz="457200"/>
            <a:r>
              <a:rPr lang="es-CL" sz="2800" b="1" dirty="0">
                <a:solidFill>
                  <a:prstClr val="white"/>
                </a:solidFill>
                <a:latin typeface="Calibri"/>
              </a:rPr>
              <a:t>Operadores SET</a:t>
            </a:r>
          </a:p>
        </p:txBody>
      </p:sp>
      <p:pic>
        <p:nvPicPr>
          <p:cNvPr id="4" name="Imagen 3">
            <a:extLst>
              <a:ext uri="{FF2B5EF4-FFF2-40B4-BE49-F238E27FC236}">
                <a16:creationId xmlns:a16="http://schemas.microsoft.com/office/drawing/2014/main" xmlns="" id="{73D0D5B1-017E-41C3-8981-7B09E6C14B9C}"/>
              </a:ext>
            </a:extLst>
          </p:cNvPr>
          <p:cNvPicPr>
            <a:picLocks noChangeAspect="1"/>
          </p:cNvPicPr>
          <p:nvPr/>
        </p:nvPicPr>
        <p:blipFill>
          <a:blip r:embed="rId6"/>
          <a:stretch>
            <a:fillRect/>
          </a:stretch>
        </p:blipFill>
        <p:spPr>
          <a:xfrm>
            <a:off x="1995742" y="1174394"/>
            <a:ext cx="5328366" cy="499915"/>
          </a:xfrm>
          <a:prstGeom prst="rect">
            <a:avLst/>
          </a:prstGeom>
        </p:spPr>
      </p:pic>
    </p:spTree>
    <p:extLst>
      <p:ext uri="{BB962C8B-B14F-4D97-AF65-F5344CB8AC3E}">
        <p14:creationId xmlns:p14="http://schemas.microsoft.com/office/powerpoint/2010/main" val="1659050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2">
            <a:extLst>
              <a:ext uri="{FF2B5EF4-FFF2-40B4-BE49-F238E27FC236}">
                <a16:creationId xmlns:a16="http://schemas.microsoft.com/office/drawing/2014/main" xmlns="" id="{05379F66-9F88-4B82-8DD2-1439F08831BE}"/>
              </a:ext>
            </a:extLst>
          </p:cNvPr>
          <p:cNvSpPr>
            <a:spLocks noGrp="1"/>
          </p:cNvSpPr>
          <p:nvPr>
            <p:ph type="title"/>
          </p:nvPr>
        </p:nvSpPr>
        <p:spPr>
          <a:xfrm>
            <a:off x="1624845" y="258445"/>
            <a:ext cx="4647630" cy="813000"/>
          </a:xfrm>
        </p:spPr>
        <p:txBody>
          <a:bodyPr/>
          <a:lstStyle/>
          <a:p>
            <a:pPr defTabSz="457200"/>
            <a:r>
              <a:rPr lang="es-CL" sz="2800" b="1" dirty="0">
                <a:solidFill>
                  <a:prstClr val="white"/>
                </a:solidFill>
                <a:latin typeface="Calibri"/>
              </a:rPr>
              <a:t>Operador UNION</a:t>
            </a:r>
          </a:p>
        </p:txBody>
      </p:sp>
      <p:sp>
        <p:nvSpPr>
          <p:cNvPr id="12" name="Rectángulo redondeado 4">
            <a:extLst>
              <a:ext uri="{FF2B5EF4-FFF2-40B4-BE49-F238E27FC236}">
                <a16:creationId xmlns:a16="http://schemas.microsoft.com/office/drawing/2014/main" xmlns="" id="{8F88894C-2D7E-48AF-800D-6F4462AB62D6}"/>
              </a:ext>
            </a:extLst>
          </p:cNvPr>
          <p:cNvSpPr/>
          <p:nvPr/>
        </p:nvSpPr>
        <p:spPr>
          <a:xfrm>
            <a:off x="1656312" y="1248151"/>
            <a:ext cx="5760000" cy="936000"/>
          </a:xfrm>
          <a:prstGeom prst="roundRect">
            <a:avLst/>
          </a:prstGeom>
          <a:solidFill>
            <a:srgbClr val="CC3300"/>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CL" sz="160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Retorna las filas de ambas consultas después de eliminar las filas duplicadas</a:t>
            </a:r>
          </a:p>
        </p:txBody>
      </p:sp>
      <p:pic>
        <p:nvPicPr>
          <p:cNvPr id="13" name="Imagen 12">
            <a:extLst>
              <a:ext uri="{FF2B5EF4-FFF2-40B4-BE49-F238E27FC236}">
                <a16:creationId xmlns:a16="http://schemas.microsoft.com/office/drawing/2014/main" xmlns="" id="{0B4E6D30-130C-490D-90CA-8F92A97BA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047" y="2451429"/>
            <a:ext cx="5761905" cy="3752381"/>
          </a:xfrm>
          <a:prstGeom prst="rect">
            <a:avLst/>
          </a:prstGeom>
        </p:spPr>
      </p:pic>
    </p:spTree>
    <p:extLst>
      <p:ext uri="{BB962C8B-B14F-4D97-AF65-F5344CB8AC3E}">
        <p14:creationId xmlns:p14="http://schemas.microsoft.com/office/powerpoint/2010/main" val="803534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2">
            <a:extLst>
              <a:ext uri="{FF2B5EF4-FFF2-40B4-BE49-F238E27FC236}">
                <a16:creationId xmlns:a16="http://schemas.microsoft.com/office/drawing/2014/main" xmlns="" id="{DE3039CE-357D-45A3-9760-ECF71074A7D0}"/>
              </a:ext>
            </a:extLst>
          </p:cNvPr>
          <p:cNvSpPr>
            <a:spLocks noGrp="1"/>
          </p:cNvSpPr>
          <p:nvPr>
            <p:ph type="title"/>
          </p:nvPr>
        </p:nvSpPr>
        <p:spPr>
          <a:xfrm>
            <a:off x="1624845" y="258445"/>
            <a:ext cx="4647630" cy="813000"/>
          </a:xfrm>
        </p:spPr>
        <p:txBody>
          <a:bodyPr/>
          <a:lstStyle/>
          <a:p>
            <a:pPr defTabSz="457200"/>
            <a:r>
              <a:rPr lang="es-CL" sz="2800" b="1" dirty="0">
                <a:solidFill>
                  <a:prstClr val="white"/>
                </a:solidFill>
                <a:latin typeface="Calibri"/>
              </a:rPr>
              <a:t>Operador UNION</a:t>
            </a:r>
          </a:p>
        </p:txBody>
      </p:sp>
      <p:sp>
        <p:nvSpPr>
          <p:cNvPr id="74" name="Rectangle 3">
            <a:extLst>
              <a:ext uri="{FF2B5EF4-FFF2-40B4-BE49-F238E27FC236}">
                <a16:creationId xmlns:a16="http://schemas.microsoft.com/office/drawing/2014/main" xmlns="" id="{06851EAE-A1E1-431B-8023-23F74D3CFD1A}"/>
              </a:ext>
            </a:extLst>
          </p:cNvPr>
          <p:cNvSpPr txBox="1">
            <a:spLocks noChangeArrowheads="1"/>
          </p:cNvSpPr>
          <p:nvPr/>
        </p:nvSpPr>
        <p:spPr bwMode="auto">
          <a:xfrm>
            <a:off x="611188" y="1412776"/>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p:txBody>
      </p:sp>
      <p:sp>
        <p:nvSpPr>
          <p:cNvPr id="75" name="Text Box 5">
            <a:extLst>
              <a:ext uri="{FF2B5EF4-FFF2-40B4-BE49-F238E27FC236}">
                <a16:creationId xmlns:a16="http://schemas.microsoft.com/office/drawing/2014/main" xmlns="" id="{B0D91781-716A-48F5-8B86-EC2FA493694F}"/>
              </a:ext>
            </a:extLst>
          </p:cNvPr>
          <p:cNvSpPr txBox="1">
            <a:spLocks noChangeArrowheads="1"/>
          </p:cNvSpPr>
          <p:nvPr/>
        </p:nvSpPr>
        <p:spPr bwMode="auto">
          <a:xfrm>
            <a:off x="1331640" y="1732168"/>
            <a:ext cx="5256584"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0000FF"/>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FROM emp_sal_12000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UNION</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 salary, </a:t>
            </a:r>
            <a:r>
              <a:rPr kumimoji="0" lang="en-US" sz="1600" b="1" i="0" u="none" strike="noStrike" kern="1200" cap="none" spc="0" normalizeH="0" baseline="0" noProof="0" dirty="0" err="1">
                <a:ln>
                  <a:noFill/>
                </a:ln>
                <a:solidFill>
                  <a:srgbClr val="009900"/>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9900"/>
                </a:solidFill>
                <a:effectLst/>
                <a:uLnTx/>
                <a:uFillTx/>
                <a:latin typeface="Calibri"/>
                <a:ea typeface="+mn-ea"/>
                <a:cs typeface="Arial" panose="020B0604020202020204" pitchFamily="34" charset="0"/>
              </a:rPr>
              <a:t>FROM emp_depto_90</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sp>
        <p:nvSpPr>
          <p:cNvPr id="77" name="Cerrar llave 76">
            <a:extLst>
              <a:ext uri="{FF2B5EF4-FFF2-40B4-BE49-F238E27FC236}">
                <a16:creationId xmlns:a16="http://schemas.microsoft.com/office/drawing/2014/main" xmlns="" id="{65D8D5D9-5F79-4F7A-B401-00E4FA34E417}"/>
              </a:ext>
            </a:extLst>
          </p:cNvPr>
          <p:cNvSpPr/>
          <p:nvPr/>
        </p:nvSpPr>
        <p:spPr>
          <a:xfrm>
            <a:off x="5102182" y="1820764"/>
            <a:ext cx="155448" cy="576000"/>
          </a:xfrm>
          <a:prstGeom prst="rightBrace">
            <a:avLst/>
          </a:prstGeom>
          <a:noFill/>
          <a:ln w="50800" cap="flat" cmpd="sng" algn="ctr">
            <a:solidFill>
              <a:srgbClr val="0000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dirty="0">
              <a:ln>
                <a:noFill/>
              </a:ln>
              <a:solidFill>
                <a:srgbClr val="0000FF"/>
              </a:solidFill>
              <a:effectLst/>
              <a:uLnTx/>
              <a:uFillTx/>
              <a:latin typeface="Calibri"/>
              <a:ea typeface="+mn-ea"/>
              <a:cs typeface="+mn-cs"/>
            </a:endParaRPr>
          </a:p>
        </p:txBody>
      </p:sp>
      <p:sp>
        <p:nvSpPr>
          <p:cNvPr id="78" name="CuadroTexto 77">
            <a:extLst>
              <a:ext uri="{FF2B5EF4-FFF2-40B4-BE49-F238E27FC236}">
                <a16:creationId xmlns:a16="http://schemas.microsoft.com/office/drawing/2014/main" xmlns="" id="{E17D7239-6D86-4B79-B338-310FDA2C18B5}"/>
              </a:ext>
            </a:extLst>
          </p:cNvPr>
          <p:cNvSpPr txBox="1"/>
          <p:nvPr/>
        </p:nvSpPr>
        <p:spPr>
          <a:xfrm>
            <a:off x="5220072" y="1866646"/>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00FF"/>
                </a:solidFill>
                <a:latin typeface="Calibri"/>
                <a:ea typeface="+mn-ea"/>
                <a:cs typeface="Arial" panose="020B0604020202020204" pitchFamily="34" charset="0"/>
              </a:rPr>
              <a:t>1</a:t>
            </a:r>
          </a:p>
        </p:txBody>
      </p:sp>
      <p:sp>
        <p:nvSpPr>
          <p:cNvPr id="79" name="Cerrar llave 78">
            <a:extLst>
              <a:ext uri="{FF2B5EF4-FFF2-40B4-BE49-F238E27FC236}">
                <a16:creationId xmlns:a16="http://schemas.microsoft.com/office/drawing/2014/main" xmlns="" id="{EE6A425D-79F4-4888-9945-850DEB74F582}"/>
              </a:ext>
            </a:extLst>
          </p:cNvPr>
          <p:cNvSpPr/>
          <p:nvPr/>
        </p:nvSpPr>
        <p:spPr>
          <a:xfrm>
            <a:off x="5122064" y="2576924"/>
            <a:ext cx="155448" cy="576000"/>
          </a:xfrm>
          <a:prstGeom prst="rightBrace">
            <a:avLst/>
          </a:prstGeom>
          <a:noFill/>
          <a:ln w="50800" cap="flat" cmpd="sng" algn="ctr">
            <a:solidFill>
              <a:srgbClr val="0099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dirty="0">
              <a:ln>
                <a:noFill/>
              </a:ln>
              <a:solidFill>
                <a:srgbClr val="008000"/>
              </a:solidFill>
              <a:effectLst/>
              <a:uLnTx/>
              <a:uFillTx/>
              <a:latin typeface="Calibri"/>
              <a:ea typeface="+mn-ea"/>
              <a:cs typeface="+mn-cs"/>
            </a:endParaRPr>
          </a:p>
        </p:txBody>
      </p:sp>
      <p:sp>
        <p:nvSpPr>
          <p:cNvPr id="80" name="CuadroTexto 79">
            <a:extLst>
              <a:ext uri="{FF2B5EF4-FFF2-40B4-BE49-F238E27FC236}">
                <a16:creationId xmlns:a16="http://schemas.microsoft.com/office/drawing/2014/main" xmlns="" id="{5DA12537-AA62-4FF3-A860-FA179D03D00D}"/>
              </a:ext>
            </a:extLst>
          </p:cNvPr>
          <p:cNvSpPr txBox="1"/>
          <p:nvPr/>
        </p:nvSpPr>
        <p:spPr>
          <a:xfrm>
            <a:off x="5238829" y="2612852"/>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009900"/>
                </a:solidFill>
                <a:latin typeface="Calibri"/>
                <a:ea typeface="+mn-ea"/>
                <a:cs typeface="Arial" panose="020B0604020202020204" pitchFamily="34" charset="0"/>
              </a:rPr>
              <a:t>2</a:t>
            </a:r>
          </a:p>
        </p:txBody>
      </p:sp>
      <p:pic>
        <p:nvPicPr>
          <p:cNvPr id="5" name="Imagen 4">
            <a:extLst>
              <a:ext uri="{FF2B5EF4-FFF2-40B4-BE49-F238E27FC236}">
                <a16:creationId xmlns:a16="http://schemas.microsoft.com/office/drawing/2014/main" xmlns="" id="{9740B8A9-00C2-4D03-895B-D31328C5EAC8}"/>
              </a:ext>
            </a:extLst>
          </p:cNvPr>
          <p:cNvPicPr>
            <a:picLocks noChangeAspect="1"/>
          </p:cNvPicPr>
          <p:nvPr/>
        </p:nvPicPr>
        <p:blipFill>
          <a:blip r:embed="rId3"/>
          <a:stretch>
            <a:fillRect/>
          </a:stretch>
        </p:blipFill>
        <p:spPr>
          <a:xfrm>
            <a:off x="91051" y="3752457"/>
            <a:ext cx="8961897" cy="2377646"/>
          </a:xfrm>
          <a:prstGeom prst="rect">
            <a:avLst/>
          </a:prstGeom>
        </p:spPr>
      </p:pic>
    </p:spTree>
    <p:extLst>
      <p:ext uri="{BB962C8B-B14F-4D97-AF65-F5344CB8AC3E}">
        <p14:creationId xmlns:p14="http://schemas.microsoft.com/office/powerpoint/2010/main" val="2934061372"/>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3671</TotalTime>
  <Words>4162</Words>
  <Application>Microsoft Office PowerPoint</Application>
  <PresentationFormat>Presentación en pantalla (4:3)</PresentationFormat>
  <Paragraphs>490</Paragraphs>
  <Slides>36</Slides>
  <Notes>33</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36</vt:i4>
      </vt:variant>
    </vt:vector>
  </HeadingPairs>
  <TitlesOfParts>
    <vt:vector size="47" baseType="lpstr">
      <vt:lpstr>Roboto Condensed</vt:lpstr>
      <vt:lpstr>Bebas Neue</vt:lpstr>
      <vt:lpstr>Calibri</vt:lpstr>
      <vt:lpstr>Roboto Mono</vt:lpstr>
      <vt:lpstr>Times New Roman</vt:lpstr>
      <vt:lpstr>Roboto</vt:lpstr>
      <vt:lpstr>Arial Unicode MS</vt:lpstr>
      <vt:lpstr>Franklin Gothic</vt:lpstr>
      <vt:lpstr>Arial</vt:lpstr>
      <vt:lpstr>Arial Black</vt:lpstr>
      <vt:lpstr>Tema de Office</vt:lpstr>
      <vt:lpstr>Uso de Operadores SET  en Sentencias SQL</vt:lpstr>
      <vt:lpstr>Experiencia de Aprendizaje y Competencia Asociada</vt:lpstr>
      <vt:lpstr>Objetivos de la Clase</vt:lpstr>
      <vt:lpstr>Combinando el Resultado de las Sentencias SQL</vt:lpstr>
      <vt:lpstr>Operadores SET</vt:lpstr>
      <vt:lpstr>Operadores SET</vt:lpstr>
      <vt:lpstr>Operadores SET</vt:lpstr>
      <vt:lpstr>Operador UNION</vt:lpstr>
      <vt:lpstr>Operador UNION</vt:lpstr>
      <vt:lpstr>Operador UNION</vt:lpstr>
      <vt:lpstr>Operador UNION</vt:lpstr>
      <vt:lpstr>Operador UNION ALL</vt:lpstr>
      <vt:lpstr>Operador UNION ALL</vt:lpstr>
      <vt:lpstr>Operador UNION ALL</vt:lpstr>
      <vt:lpstr>Operador UNION ALL</vt:lpstr>
      <vt:lpstr>Operador INTERSECT</vt:lpstr>
      <vt:lpstr>Operador INTERSECT</vt:lpstr>
      <vt:lpstr>Operador INTERSECT</vt:lpstr>
      <vt:lpstr>Operador INTERSECT</vt:lpstr>
      <vt:lpstr>Operador MINUS</vt:lpstr>
      <vt:lpstr>Operador MINUS</vt:lpstr>
      <vt:lpstr>Operador MINUS</vt:lpstr>
      <vt:lpstr>Operador MINUS</vt:lpstr>
      <vt:lpstr>Otras Consideraciones al usar Operadores ET</vt:lpstr>
      <vt:lpstr>Combinando el Uso de los diferentes Operadores SET </vt:lpstr>
      <vt:lpstr>Combinando el Uso de los diferentes Operadores SET </vt:lpstr>
      <vt:lpstr>Combinando el Uso de los diferentes Operadores SET </vt:lpstr>
      <vt:lpstr>Combinando el Uso de los diferentes Operadores SET </vt:lpstr>
      <vt:lpstr>Coincidencia de las  Sentencias SELECT</vt:lpstr>
      <vt:lpstr>Coincidencia de las  Sentencias SELECT</vt:lpstr>
      <vt:lpstr>Cláusula ORDER BY usando Operadores SET</vt:lpstr>
      <vt:lpstr>Cláusula ORDER BY usando Operadores SET</vt:lpstr>
      <vt:lpstr>Cláusula ORDER BY usando Operadores SET</vt:lpstr>
      <vt:lpstr>Cláusula ORDER BY usando Operadores SET</vt:lpstr>
      <vt:lpstr>Cláusula ORDER BY usando Operadores SET</vt:lpstr>
      <vt:lpstr>Resumen de la Clase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Alejandra Gajardo</dc:creator>
  <cp:lastModifiedBy>Usuario de Windows</cp:lastModifiedBy>
  <cp:revision>475</cp:revision>
  <dcterms:modified xsi:type="dcterms:W3CDTF">2020-06-24T16:11:23Z</dcterms:modified>
</cp:coreProperties>
</file>